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slideLayouts/slideLayout8.xml" ContentType="application/vnd.openxmlformats-officedocument.presentationml.slideLayout+xml"/>
  <Override PartName="/ppt/theme/theme3.xml" ContentType="application/vnd.openxmlformats-officedocument.theme+xml"/>
  <Override PartName="/ppt/slideLayouts/slideLayout9.xml" ContentType="application/vnd.openxmlformats-officedocument.presentationml.slideLayout+xml"/>
  <Override PartName="/ppt/theme/theme4.xml" ContentType="application/vnd.openxmlformats-officedocument.theme+xml"/>
  <Override PartName="/ppt/slideLayouts/slideLayout10.xml" ContentType="application/vnd.openxmlformats-officedocument.presentationml.slideLayout+xml"/>
  <Override PartName="/ppt/theme/theme5.xml" ContentType="application/vnd.openxmlformats-officedocument.theme+xml"/>
  <Override PartName="/ppt/slideLayouts/slideLayout11.xml" ContentType="application/vnd.openxmlformats-officedocument.presentationml.slideLayout+xml"/>
  <Override PartName="/ppt/theme/theme6.xml" ContentType="application/vnd.openxmlformats-officedocument.theme+xml"/>
  <Override PartName="/ppt/slideLayouts/slideLayout12.xml" ContentType="application/vnd.openxmlformats-officedocument.presentationml.slideLayout+xml"/>
  <Override PartName="/ppt/theme/theme7.xml" ContentType="application/vnd.openxmlformats-officedocument.theme+xml"/>
  <Override PartName="/ppt/theme/theme8.xml" ContentType="application/vnd.openxmlformats-officedocument.theme+xml"/>
  <Override PartName="/ppt/theme/theme9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4270" r:id="rId4"/>
    <p:sldMasterId id="2147484337" r:id="rId5"/>
    <p:sldMasterId id="2147484342" r:id="rId6"/>
    <p:sldMasterId id="2147484340" r:id="rId7"/>
    <p:sldMasterId id="2147484339" r:id="rId8"/>
    <p:sldMasterId id="2147484341" r:id="rId9"/>
    <p:sldMasterId id="2147484326" r:id="rId10"/>
  </p:sldMasterIdLst>
  <p:notesMasterIdLst>
    <p:notesMasterId r:id="rId18"/>
  </p:notesMasterIdLst>
  <p:handoutMasterIdLst>
    <p:handoutMasterId r:id="rId19"/>
  </p:handoutMasterIdLst>
  <p:sldIdLst>
    <p:sldId id="1648" r:id="rId11"/>
    <p:sldId id="1642" r:id="rId12"/>
    <p:sldId id="440" r:id="rId13"/>
    <p:sldId id="1646" r:id="rId14"/>
    <p:sldId id="1645" r:id="rId15"/>
    <p:sldId id="1647" r:id="rId16"/>
    <p:sldId id="1643" r:id="rId17"/>
  </p:sldIdLst>
  <p:sldSz cx="18288000" cy="10288588"/>
  <p:notesSz cx="6858000" cy="9144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1pPr>
    <a:lvl2pPr marL="687617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2pPr>
    <a:lvl3pPr marL="1375235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3pPr>
    <a:lvl4pPr marL="2062852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4pPr>
    <a:lvl5pPr marL="275047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5pPr>
    <a:lvl6pPr marL="3438086" algn="l" defTabSz="1375235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6pPr>
    <a:lvl7pPr marL="4125703" algn="l" defTabSz="1375235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7pPr>
    <a:lvl8pPr marL="4813320" algn="l" defTabSz="1375235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8pPr>
    <a:lvl9pPr marL="5500937" algn="l" defTabSz="1375235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263" userDrawn="1">
          <p15:clr>
            <a:srgbClr val="A4A3A4"/>
          </p15:clr>
        </p15:guide>
        <p15:guide id="2" pos="5783" userDrawn="1">
          <p15:clr>
            <a:srgbClr val="A4A3A4"/>
          </p15:clr>
        </p15:guide>
        <p15:guide id="3" orient="horz" pos="3286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223" userDrawn="1">
          <p15:clr>
            <a:srgbClr val="A4A3A4"/>
          </p15:clr>
        </p15:guide>
        <p15:guide id="2" pos="2237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9D9D9"/>
    <a:srgbClr val="DCD3CB"/>
    <a:srgbClr val="9CB38E"/>
    <a:srgbClr val="D2D3D2"/>
    <a:srgbClr val="A4A4A4"/>
    <a:srgbClr val="007A91"/>
    <a:srgbClr val="3C3C3B"/>
    <a:srgbClr val="CFB981"/>
    <a:srgbClr val="0B7E7E"/>
    <a:srgbClr val="F4A3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99AC945-9B17-4E80-9C37-09D6A4FEEEDD}" v="5" dt="2021-09-01T15:33:08.048"/>
  </p1510:revLst>
</p1510:revInfo>
</file>

<file path=ppt/tableStyles.xml><?xml version="1.0" encoding="utf-8"?>
<a:tblStyleLst xmlns:a="http://schemas.openxmlformats.org/drawingml/2006/main" def="{5C22544A-7EE6-4342-B048-85BDC9FD1C3A}"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16DA210-FB5B-4158-B5E0-FEB733F419BA}" styleName="Светлый стиль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7E9639D4-E3E2-4D34-9284-5A2195B3D0D7}" styleName="Светлый стиль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7DF18680-E054-41AD-8BC1-D1AEF772440D}" styleName="Средний стиль 2 —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68D230F3-CF80-4859-8CE7-A43EE81993B5}" styleName="Светлый стиль 1 — акцент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5FD0F851-EC5A-4D38-B0AD-8093EC10F338}" styleName="Светлый стиль 1 — акцент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912C8C85-51F0-491E-9774-3900AFEF0FD7}" styleName="Светлый стиль 2 — акцент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93296810-A885-4BE3-A3E7-6D5BEEA58F35}" styleName="Средний стиль 2 —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5202B0CA-FC54-4496-8BCA-5EF66A818D29}" styleName="Темный стиль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8799B23B-EC83-4686-B30A-512413B5E67A}" styleName="Светлый стиль 3 — акцент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8863"/>
    <p:restoredTop sz="94766"/>
  </p:normalViewPr>
  <p:slideViewPr>
    <p:cSldViewPr snapToGrid="0">
      <p:cViewPr varScale="1">
        <p:scale>
          <a:sx n="77" d="100"/>
          <a:sy n="77" d="100"/>
        </p:scale>
        <p:origin x="1046" y="72"/>
      </p:cViewPr>
      <p:guideLst>
        <p:guide orient="horz" pos="3263"/>
        <p:guide pos="5783"/>
        <p:guide orient="horz" pos="3286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" d="2"/>
          <a:sy n="1" d="2"/>
        </p:scale>
        <p:origin x="0" y="0"/>
      </p:cViewPr>
      <p:guideLst>
        <p:guide orient="horz" pos="3223"/>
        <p:guide pos="2237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5.xml"/><Relationship Id="rId13" Type="http://schemas.openxmlformats.org/officeDocument/2006/relationships/slide" Target="slides/slide3.xml"/><Relationship Id="rId18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21" Type="http://schemas.openxmlformats.org/officeDocument/2006/relationships/viewProps" Target="viewProps.xml"/><Relationship Id="rId7" Type="http://schemas.openxmlformats.org/officeDocument/2006/relationships/slideMaster" Target="slideMasters/slideMaster4.xml"/><Relationship Id="rId12" Type="http://schemas.openxmlformats.org/officeDocument/2006/relationships/slide" Target="slides/slide2.xml"/><Relationship Id="rId17" Type="http://schemas.openxmlformats.org/officeDocument/2006/relationships/slide" Target="slides/slide7.xml"/><Relationship Id="rId25" Type="http://schemas.microsoft.com/office/2015/10/relationships/revisionInfo" Target="revisionInfo.xml"/><Relationship Id="rId2" Type="http://schemas.openxmlformats.org/officeDocument/2006/relationships/customXml" Target="../customXml/item2.xml"/><Relationship Id="rId16" Type="http://schemas.openxmlformats.org/officeDocument/2006/relationships/slide" Target="slides/slide6.xml"/><Relationship Id="rId20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1.xml"/><Relationship Id="rId24" Type="http://schemas.microsoft.com/office/2016/11/relationships/changesInfo" Target="changesInfos/changesInfo1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5.xml"/><Relationship Id="rId23" Type="http://schemas.openxmlformats.org/officeDocument/2006/relationships/tableStyles" Target="tableStyles.xml"/><Relationship Id="rId10" Type="http://schemas.openxmlformats.org/officeDocument/2006/relationships/slideMaster" Target="slideMasters/slideMaster7.xml"/><Relationship Id="rId19" Type="http://schemas.openxmlformats.org/officeDocument/2006/relationships/handoutMaster" Target="handoutMasters/handoutMaster1.xml"/><Relationship Id="rId4" Type="http://schemas.openxmlformats.org/officeDocument/2006/relationships/slideMaster" Target="slideMasters/slideMaster1.xml"/><Relationship Id="rId9" Type="http://schemas.openxmlformats.org/officeDocument/2006/relationships/slideMaster" Target="slideMasters/slideMaster6.xml"/><Relationship Id="rId14" Type="http://schemas.openxmlformats.org/officeDocument/2006/relationships/slide" Target="slides/slide4.xml"/><Relationship Id="rId22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Nicole Mayer" userId="dcc6a1e6-9cb1-4c46-b599-07d82df0c186" providerId="ADAL" clId="{399AC945-9B17-4E80-9C37-09D6A4FEEEDD}"/>
    <pc:docChg chg="custSel modSld">
      <pc:chgData name="Nicole Mayer" userId="dcc6a1e6-9cb1-4c46-b599-07d82df0c186" providerId="ADAL" clId="{399AC945-9B17-4E80-9C37-09D6A4FEEEDD}" dt="2021-09-01T15:34:38.595" v="88" actId="20577"/>
      <pc:docMkLst>
        <pc:docMk/>
      </pc:docMkLst>
      <pc:sldChg chg="addSp delSp modSp mod">
        <pc:chgData name="Nicole Mayer" userId="dcc6a1e6-9cb1-4c46-b599-07d82df0c186" providerId="ADAL" clId="{399AC945-9B17-4E80-9C37-09D6A4FEEEDD}" dt="2021-09-01T15:34:23.252" v="85" actId="20577"/>
        <pc:sldMkLst>
          <pc:docMk/>
          <pc:sldMk cId="332450640" sldId="440"/>
        </pc:sldMkLst>
        <pc:spChg chg="mod">
          <ac:chgData name="Nicole Mayer" userId="dcc6a1e6-9cb1-4c46-b599-07d82df0c186" providerId="ADAL" clId="{399AC945-9B17-4E80-9C37-09D6A4FEEEDD}" dt="2021-09-01T15:34:16.326" v="79" actId="20577"/>
          <ac:spMkLst>
            <pc:docMk/>
            <pc:sldMk cId="332450640" sldId="440"/>
            <ac:spMk id="40" creationId="{DD628FB2-F61E-3643-80E5-391E328D369C}"/>
          </ac:spMkLst>
        </pc:spChg>
        <pc:spChg chg="mod">
          <ac:chgData name="Nicole Mayer" userId="dcc6a1e6-9cb1-4c46-b599-07d82df0c186" providerId="ADAL" clId="{399AC945-9B17-4E80-9C37-09D6A4FEEEDD}" dt="2021-09-01T15:34:23.252" v="85" actId="20577"/>
          <ac:spMkLst>
            <pc:docMk/>
            <pc:sldMk cId="332450640" sldId="440"/>
            <ac:spMk id="41" creationId="{2E8E409E-C60D-4D4C-BE59-4C7E74FAB6F0}"/>
          </ac:spMkLst>
        </pc:spChg>
        <pc:picChg chg="add mod">
          <ac:chgData name="Nicole Mayer" userId="dcc6a1e6-9cb1-4c46-b599-07d82df0c186" providerId="ADAL" clId="{399AC945-9B17-4E80-9C37-09D6A4FEEEDD}" dt="2021-09-01T15:34:05.230" v="75" actId="1036"/>
          <ac:picMkLst>
            <pc:docMk/>
            <pc:sldMk cId="332450640" sldId="440"/>
            <ac:picMk id="5" creationId="{1E3EC94C-7785-4B76-BD00-0F1507FF5873}"/>
          </ac:picMkLst>
        </pc:picChg>
        <pc:picChg chg="del">
          <ac:chgData name="Nicole Mayer" userId="dcc6a1e6-9cb1-4c46-b599-07d82df0c186" providerId="ADAL" clId="{399AC945-9B17-4E80-9C37-09D6A4FEEEDD}" dt="2021-09-01T15:28:45.809" v="14" actId="478"/>
          <ac:picMkLst>
            <pc:docMk/>
            <pc:sldMk cId="332450640" sldId="440"/>
            <ac:picMk id="8" creationId="{0DC16CFF-CC96-4FDA-B74F-08A80F2CA487}"/>
          </ac:picMkLst>
        </pc:picChg>
        <pc:picChg chg="add mod">
          <ac:chgData name="Nicole Mayer" userId="dcc6a1e6-9cb1-4c46-b599-07d82df0c186" providerId="ADAL" clId="{399AC945-9B17-4E80-9C37-09D6A4FEEEDD}" dt="2021-09-01T15:30:50.425" v="19" actId="1076"/>
          <ac:picMkLst>
            <pc:docMk/>
            <pc:sldMk cId="332450640" sldId="440"/>
            <ac:picMk id="33" creationId="{8AF76ECF-159B-408B-83E1-04C74695D6AD}"/>
          </ac:picMkLst>
        </pc:picChg>
        <pc:picChg chg="add del mod">
          <ac:chgData name="Nicole Mayer" userId="dcc6a1e6-9cb1-4c46-b599-07d82df0c186" providerId="ADAL" clId="{399AC945-9B17-4E80-9C37-09D6A4FEEEDD}" dt="2021-09-01T15:33:52.871" v="66" actId="478"/>
          <ac:picMkLst>
            <pc:docMk/>
            <pc:sldMk cId="332450640" sldId="440"/>
            <ac:picMk id="35" creationId="{FF4D8DE4-FDDE-4B5D-A417-10F35D6C3804}"/>
          </ac:picMkLst>
        </pc:picChg>
      </pc:sldChg>
      <pc:sldChg chg="modSp mod">
        <pc:chgData name="Nicole Mayer" userId="dcc6a1e6-9cb1-4c46-b599-07d82df0c186" providerId="ADAL" clId="{399AC945-9B17-4E80-9C37-09D6A4FEEEDD}" dt="2021-09-01T15:34:38.595" v="88" actId="20577"/>
        <pc:sldMkLst>
          <pc:docMk/>
          <pc:sldMk cId="2661729844" sldId="1646"/>
        </pc:sldMkLst>
        <pc:spChg chg="mod">
          <ac:chgData name="Nicole Mayer" userId="dcc6a1e6-9cb1-4c46-b599-07d82df0c186" providerId="ADAL" clId="{399AC945-9B17-4E80-9C37-09D6A4FEEEDD}" dt="2021-09-01T15:34:38.595" v="88" actId="20577"/>
          <ac:spMkLst>
            <pc:docMk/>
            <pc:sldMk cId="2661729844" sldId="1646"/>
            <ac:spMk id="23" creationId="{FADAB367-6429-8842-9D9B-62AE50AAF2FA}"/>
          </ac:spMkLst>
        </pc:spChg>
      </pc:sldChg>
      <pc:sldChg chg="delSp modSp mod">
        <pc:chgData name="Nicole Mayer" userId="dcc6a1e6-9cb1-4c46-b599-07d82df0c186" providerId="ADAL" clId="{399AC945-9B17-4E80-9C37-09D6A4FEEEDD}" dt="2021-09-01T15:27:52.239" v="4" actId="1076"/>
        <pc:sldMkLst>
          <pc:docMk/>
          <pc:sldMk cId="490248352" sldId="1648"/>
        </pc:sldMkLst>
        <pc:spChg chg="mod">
          <ac:chgData name="Nicole Mayer" userId="dcc6a1e6-9cb1-4c46-b599-07d82df0c186" providerId="ADAL" clId="{399AC945-9B17-4E80-9C37-09D6A4FEEEDD}" dt="2021-09-01T15:27:52.239" v="4" actId="1076"/>
          <ac:spMkLst>
            <pc:docMk/>
            <pc:sldMk cId="490248352" sldId="1648"/>
            <ac:spMk id="4" creationId="{DD67BF56-050D-E042-BD2C-89F489B83186}"/>
          </ac:spMkLst>
        </pc:spChg>
        <pc:spChg chg="mod">
          <ac:chgData name="Nicole Mayer" userId="dcc6a1e6-9cb1-4c46-b599-07d82df0c186" providerId="ADAL" clId="{399AC945-9B17-4E80-9C37-09D6A4FEEEDD}" dt="2021-09-01T15:27:52.239" v="4" actId="1076"/>
          <ac:spMkLst>
            <pc:docMk/>
            <pc:sldMk cId="490248352" sldId="1648"/>
            <ac:spMk id="5" creationId="{A7CAC1B1-EF1C-9C4E-8CD2-37EA809C091A}"/>
          </ac:spMkLst>
        </pc:spChg>
        <pc:spChg chg="del">
          <ac:chgData name="Nicole Mayer" userId="dcc6a1e6-9cb1-4c46-b599-07d82df0c186" providerId="ADAL" clId="{399AC945-9B17-4E80-9C37-09D6A4FEEEDD}" dt="2021-09-01T15:27:36.752" v="0" actId="478"/>
          <ac:spMkLst>
            <pc:docMk/>
            <pc:sldMk cId="490248352" sldId="1648"/>
            <ac:spMk id="8" creationId="{53319272-63E2-CF47-84A0-50665E1BEC42}"/>
          </ac:spMkLst>
        </pc:spChg>
        <pc:grpChg chg="mod">
          <ac:chgData name="Nicole Mayer" userId="dcc6a1e6-9cb1-4c46-b599-07d82df0c186" providerId="ADAL" clId="{399AC945-9B17-4E80-9C37-09D6A4FEEEDD}" dt="2021-09-01T15:27:52.239" v="4" actId="1076"/>
          <ac:grpSpMkLst>
            <pc:docMk/>
            <pc:sldMk cId="490248352" sldId="1648"/>
            <ac:grpSpMk id="10" creationId="{17FF575D-E134-E74D-BB34-9736CEB407A2}"/>
          </ac:grpSpMkLst>
        </pc:grpChg>
        <pc:picChg chg="mod">
          <ac:chgData name="Nicole Mayer" userId="dcc6a1e6-9cb1-4c46-b599-07d82df0c186" providerId="ADAL" clId="{399AC945-9B17-4E80-9C37-09D6A4FEEEDD}" dt="2021-09-01T15:27:52.239" v="4" actId="1076"/>
          <ac:picMkLst>
            <pc:docMk/>
            <pc:sldMk cId="490248352" sldId="1648"/>
            <ac:picMk id="6" creationId="{7E9B5E71-7CA4-B944-8C76-E3B5D737787F}"/>
          </ac:picMkLst>
        </pc:picChg>
        <pc:cxnChg chg="del">
          <ac:chgData name="Nicole Mayer" userId="dcc6a1e6-9cb1-4c46-b599-07d82df0c186" providerId="ADAL" clId="{399AC945-9B17-4E80-9C37-09D6A4FEEEDD}" dt="2021-09-01T15:27:40.915" v="1" actId="478"/>
          <ac:cxnSpMkLst>
            <pc:docMk/>
            <pc:sldMk cId="490248352" sldId="1648"/>
            <ac:cxnSpMk id="7" creationId="{D63A29B2-F5C8-8C41-AD9F-3B41F705BC44}"/>
          </ac:cxnSpMkLst>
        </pc:cxn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9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7739" cy="511572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l">
              <a:defRPr sz="13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4023092" y="0"/>
            <a:ext cx="3077739" cy="511572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r">
              <a:defRPr sz="1300"/>
            </a:lvl1pPr>
          </a:lstStyle>
          <a:p>
            <a:pPr>
              <a:defRPr/>
            </a:pPr>
            <a:fld id="{02B5CC4F-7E1D-4871-99C7-594D4454431B}" type="datetimeFigureOut">
              <a:rPr lang="ru-RU"/>
              <a:pPr>
                <a:defRPr/>
              </a:pPr>
              <a:t>01.09.2021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718090"/>
            <a:ext cx="3077739" cy="511572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l">
              <a:defRPr sz="13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4023092" y="9718090"/>
            <a:ext cx="3077739" cy="511572"/>
          </a:xfrm>
          <a:prstGeom prst="rect">
            <a:avLst/>
          </a:prstGeom>
        </p:spPr>
        <p:txBody>
          <a:bodyPr vert="horz" wrap="square" lIns="99048" tIns="49524" rIns="99048" bIns="49524" numCol="1" anchor="b" anchorCtr="0" compatLnSpc="1">
            <a:prstTxWarp prst="textNoShape">
              <a:avLst/>
            </a:prstTxWarp>
          </a:bodyPr>
          <a:lstStyle>
            <a:lvl1pPr algn="r">
              <a:defRPr sz="1300"/>
            </a:lvl1pPr>
          </a:lstStyle>
          <a:p>
            <a:pPr>
              <a:defRPr/>
            </a:pPr>
            <a:fld id="{B039A10D-FF89-4304-8834-E5758B5B28FC}" type="slidenum">
              <a:rPr lang="ru-RU" altLang="ru-RU"/>
              <a:pPr>
                <a:defRPr/>
              </a:pPr>
              <a:t>‹Nr.›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7739" cy="513349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3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023092" y="0"/>
            <a:ext cx="3077739" cy="513349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300">
                <a:latin typeface="+mn-lt"/>
              </a:defRPr>
            </a:lvl1pPr>
          </a:lstStyle>
          <a:p>
            <a:pPr>
              <a:defRPr/>
            </a:pPr>
            <a:fld id="{BF836DE1-6B7A-47AD-B7B7-17DCB15A01C6}" type="datetimeFigureOut">
              <a:rPr lang="en-US"/>
              <a:pPr>
                <a:defRPr/>
              </a:pPr>
              <a:t>9/1/2021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82600" y="1279525"/>
            <a:ext cx="6137275" cy="34528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9048" tIns="49524" rIns="99048" bIns="49524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10248" y="4923879"/>
            <a:ext cx="5681980" cy="4028629"/>
          </a:xfrm>
          <a:prstGeom prst="rect">
            <a:avLst/>
          </a:prstGeom>
        </p:spPr>
        <p:txBody>
          <a:bodyPr vert="horz" lIns="99048" tIns="49524" rIns="99048" bIns="49524" rtlCol="0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718091"/>
            <a:ext cx="3077739" cy="513348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3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023092" y="9718091"/>
            <a:ext cx="3077739" cy="513348"/>
          </a:xfrm>
          <a:prstGeom prst="rect">
            <a:avLst/>
          </a:prstGeom>
        </p:spPr>
        <p:txBody>
          <a:bodyPr vert="horz" wrap="square" lIns="99048" tIns="49524" rIns="99048" bIns="49524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300"/>
            </a:lvl1pPr>
          </a:lstStyle>
          <a:p>
            <a:pPr>
              <a:defRPr/>
            </a:pPr>
            <a:fld id="{13174689-BECC-4390-B3B9-306A17FD432A}" type="slidenum">
              <a:rPr lang="en-US" altLang="ru-RU"/>
              <a:pPr>
                <a:defRPr/>
              </a:pPr>
              <a:t>‹Nr.›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805" kern="1200">
        <a:solidFill>
          <a:schemeClr val="tx1"/>
        </a:solidFill>
        <a:latin typeface="+mn-lt"/>
        <a:ea typeface="+mn-ea"/>
        <a:cs typeface="+mn-cs"/>
      </a:defRPr>
    </a:lvl1pPr>
    <a:lvl2pPr marL="687617" algn="l" rtl="0" eaLnBrk="0" fontAlgn="base" hangingPunct="0">
      <a:spcBef>
        <a:spcPct val="30000"/>
      </a:spcBef>
      <a:spcAft>
        <a:spcPct val="0"/>
      </a:spcAft>
      <a:defRPr sz="1805" kern="1200">
        <a:solidFill>
          <a:schemeClr val="tx1"/>
        </a:solidFill>
        <a:latin typeface="+mn-lt"/>
        <a:ea typeface="+mn-ea"/>
        <a:cs typeface="+mn-cs"/>
      </a:defRPr>
    </a:lvl2pPr>
    <a:lvl3pPr marL="1375235" algn="l" rtl="0" eaLnBrk="0" fontAlgn="base" hangingPunct="0">
      <a:spcBef>
        <a:spcPct val="30000"/>
      </a:spcBef>
      <a:spcAft>
        <a:spcPct val="0"/>
      </a:spcAft>
      <a:defRPr sz="1805" kern="1200">
        <a:solidFill>
          <a:schemeClr val="tx1"/>
        </a:solidFill>
        <a:latin typeface="+mn-lt"/>
        <a:ea typeface="+mn-ea"/>
        <a:cs typeface="+mn-cs"/>
      </a:defRPr>
    </a:lvl3pPr>
    <a:lvl4pPr marL="2062852" algn="l" rtl="0" eaLnBrk="0" fontAlgn="base" hangingPunct="0">
      <a:spcBef>
        <a:spcPct val="30000"/>
      </a:spcBef>
      <a:spcAft>
        <a:spcPct val="0"/>
      </a:spcAft>
      <a:defRPr sz="1805" kern="1200">
        <a:solidFill>
          <a:schemeClr val="tx1"/>
        </a:solidFill>
        <a:latin typeface="+mn-lt"/>
        <a:ea typeface="+mn-ea"/>
        <a:cs typeface="+mn-cs"/>
      </a:defRPr>
    </a:lvl4pPr>
    <a:lvl5pPr marL="2750470" algn="l" rtl="0" eaLnBrk="0" fontAlgn="base" hangingPunct="0">
      <a:spcBef>
        <a:spcPct val="30000"/>
      </a:spcBef>
      <a:spcAft>
        <a:spcPct val="0"/>
      </a:spcAft>
      <a:defRPr sz="1805" kern="1200">
        <a:solidFill>
          <a:schemeClr val="tx1"/>
        </a:solidFill>
        <a:latin typeface="+mn-lt"/>
        <a:ea typeface="+mn-ea"/>
        <a:cs typeface="+mn-cs"/>
      </a:defRPr>
    </a:lvl5pPr>
    <a:lvl6pPr marL="3438086" algn="l" defTabSz="1375235" rtl="0" eaLnBrk="1" latinLnBrk="0" hangingPunct="1">
      <a:defRPr sz="1805" kern="1200">
        <a:solidFill>
          <a:schemeClr val="tx1"/>
        </a:solidFill>
        <a:latin typeface="+mn-lt"/>
        <a:ea typeface="+mn-ea"/>
        <a:cs typeface="+mn-cs"/>
      </a:defRPr>
    </a:lvl6pPr>
    <a:lvl7pPr marL="4125703" algn="l" defTabSz="1375235" rtl="0" eaLnBrk="1" latinLnBrk="0" hangingPunct="1">
      <a:defRPr sz="1805" kern="1200">
        <a:solidFill>
          <a:schemeClr val="tx1"/>
        </a:solidFill>
        <a:latin typeface="+mn-lt"/>
        <a:ea typeface="+mn-ea"/>
        <a:cs typeface="+mn-cs"/>
      </a:defRPr>
    </a:lvl7pPr>
    <a:lvl8pPr marL="4813320" algn="l" defTabSz="1375235" rtl="0" eaLnBrk="1" latinLnBrk="0" hangingPunct="1">
      <a:defRPr sz="1805" kern="1200">
        <a:solidFill>
          <a:schemeClr val="tx1"/>
        </a:solidFill>
        <a:latin typeface="+mn-lt"/>
        <a:ea typeface="+mn-ea"/>
        <a:cs typeface="+mn-cs"/>
      </a:defRPr>
    </a:lvl8pPr>
    <a:lvl9pPr marL="5500937" algn="l" defTabSz="1375235" rtl="0" eaLnBrk="1" latinLnBrk="0" hangingPunct="1">
      <a:defRPr sz="1805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388A0CE-937D-4D56-AE5A-107DA7C5CF6E}" type="slidenum">
              <a:rPr lang="de-DE" smtClean="0"/>
              <a:t>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49447299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3174689-BECC-4390-B3B9-306A17FD432A}" type="slidenum">
              <a:rPr lang="en-US" altLang="ru-RU"/>
              <a:pPr>
                <a:defRPr/>
              </a:pPr>
              <a:t>2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336171381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strike="noStrik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88A0CE-937D-4D56-AE5A-107DA7C5CF6E}" type="slidenum">
              <a:rPr lang="de-DE" smtClean="0"/>
              <a:t>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79269471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3174689-BECC-4390-B3B9-306A17FD432A}" type="slidenum">
              <a:rPr lang="en-US" altLang="ru-RU"/>
              <a:pPr>
                <a:defRPr/>
              </a:pPr>
              <a:t>4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180707094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3174689-BECC-4390-B3B9-306A17FD432A}" type="slidenum">
              <a:rPr lang="en-US" altLang="ru-RU"/>
              <a:pPr>
                <a:defRPr/>
              </a:pPr>
              <a:t>5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361434244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3174689-BECC-4390-B3B9-306A17FD432A}" type="slidenum">
              <a:rPr lang="en-US" altLang="ru-RU"/>
              <a:pPr>
                <a:defRPr/>
              </a:pPr>
              <a:t>6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291954862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3174689-BECC-4390-B3B9-306A17FD432A}" type="slidenum">
              <a:rPr lang="en-US" altLang="ru-RU"/>
              <a:pPr>
                <a:defRPr/>
              </a:pPr>
              <a:t>7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110978233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slideMaster" Target="../slideMasters/slideMaster7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aster blanko Stand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7">
            <a:extLst>
              <a:ext uri="{FF2B5EF4-FFF2-40B4-BE49-F238E27FC236}">
                <a16:creationId xmlns:a16="http://schemas.microsoft.com/office/drawing/2014/main" id="{A4486700-8FFB-D348-842B-C25A82D4634F}"/>
              </a:ext>
            </a:extLst>
          </p:cNvPr>
          <p:cNvSpPr txBox="1"/>
          <p:nvPr userDrawn="1"/>
        </p:nvSpPr>
        <p:spPr>
          <a:xfrm>
            <a:off x="0" y="779278"/>
            <a:ext cx="18288000" cy="5539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1828434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000" err="1">
                <a:solidFill>
                  <a:schemeClr val="tx1">
                    <a:lumMod val="85000"/>
                    <a:lumOff val="15000"/>
                  </a:schemeClr>
                </a:solidFill>
                <a:latin typeface="Heebo Medium" pitchFamily="2" charset="-79"/>
                <a:ea typeface="Montserrat" charset="0"/>
                <a:cs typeface="Heebo Medium" pitchFamily="2" charset="-79"/>
              </a:rPr>
              <a:t>SpenditCard</a:t>
            </a:r>
            <a:r>
              <a:rPr lang="en-US" sz="3000">
                <a:solidFill>
                  <a:schemeClr val="tx1">
                    <a:lumMod val="85000"/>
                    <a:lumOff val="15000"/>
                  </a:schemeClr>
                </a:solidFill>
                <a:latin typeface="Heebo Medium" pitchFamily="2" charset="-79"/>
                <a:ea typeface="Montserrat" charset="0"/>
                <a:cs typeface="Heebo Medium" pitchFamily="2" charset="-79"/>
              </a:rPr>
              <a:t> User / Sales</a:t>
            </a:r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436A60D2-E040-CF4A-9436-F15933BF1F05}"/>
              </a:ext>
            </a:extLst>
          </p:cNvPr>
          <p:cNvSpPr txBox="1"/>
          <p:nvPr userDrawn="1"/>
        </p:nvSpPr>
        <p:spPr>
          <a:xfrm>
            <a:off x="0" y="1361036"/>
            <a:ext cx="1828799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1200" spc="300">
                <a:solidFill>
                  <a:schemeClr val="tx1">
                    <a:lumMod val="75000"/>
                    <a:lumOff val="25000"/>
                  </a:schemeClr>
                </a:solidFill>
                <a:latin typeface="Heebo Light" pitchFamily="2" charset="-79"/>
                <a:cs typeface="Heebo Light" pitchFamily="2" charset="-79"/>
              </a:rPr>
              <a:t>Report</a:t>
            </a:r>
            <a:endParaRPr lang="de-DE" sz="1400" spc="300">
              <a:latin typeface="Heebo Light" pitchFamily="2" charset="-79"/>
              <a:cs typeface="Heebo Light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35923381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528DB55-91B0-43E0-88EE-88EB4ED8ADB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286000" y="1684338"/>
            <a:ext cx="13716000" cy="35814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5FF7456D-56FC-4C0C-A3AD-34949FBF34A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286000" y="5403850"/>
            <a:ext cx="13716000" cy="2484438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Master-Untertitelformat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274324770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7596202-36AD-44E2-B144-2784E6D11CD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286000" y="1684338"/>
            <a:ext cx="13716000" cy="35814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6707389F-6CA1-4892-8AFC-9D508F324C1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286000" y="5403850"/>
            <a:ext cx="13716000" cy="2484438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Master-Untertitelformat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320174630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eck 6">
            <a:extLst>
              <a:ext uri="{FF2B5EF4-FFF2-40B4-BE49-F238E27FC236}">
                <a16:creationId xmlns:a16="http://schemas.microsoft.com/office/drawing/2014/main" id="{B297B11E-B28A-5146-8595-E4AC7E214FD3}"/>
              </a:ext>
            </a:extLst>
          </p:cNvPr>
          <p:cNvSpPr/>
          <p:nvPr userDrawn="1"/>
        </p:nvSpPr>
        <p:spPr>
          <a:xfrm>
            <a:off x="10469335" y="1837870"/>
            <a:ext cx="6033407" cy="3302000"/>
          </a:xfrm>
          <a:prstGeom prst="rect">
            <a:avLst/>
          </a:prstGeom>
          <a:solidFill>
            <a:schemeClr val="bg1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8" name="TextBox 17">
            <a:extLst>
              <a:ext uri="{FF2B5EF4-FFF2-40B4-BE49-F238E27FC236}">
                <a16:creationId xmlns:a16="http://schemas.microsoft.com/office/drawing/2014/main" id="{4D2F4FA7-02F6-9040-91AA-82CCD25D562D}"/>
              </a:ext>
            </a:extLst>
          </p:cNvPr>
          <p:cNvSpPr txBox="1"/>
          <p:nvPr userDrawn="1"/>
        </p:nvSpPr>
        <p:spPr>
          <a:xfrm>
            <a:off x="10555514" y="2354693"/>
            <a:ext cx="5664200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1828434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000" spc="600" err="1">
                <a:solidFill>
                  <a:schemeClr val="tx1">
                    <a:lumMod val="85000"/>
                    <a:lumOff val="15000"/>
                  </a:schemeClr>
                </a:solidFill>
                <a:latin typeface="Heebo Light" pitchFamily="2" charset="-79"/>
                <a:ea typeface="Montserrat" charset="0"/>
                <a:cs typeface="Heebo Light" pitchFamily="2" charset="-79"/>
              </a:rPr>
              <a:t>Digitale</a:t>
            </a:r>
            <a:r>
              <a:rPr lang="en-US" sz="3000" spc="600">
                <a:solidFill>
                  <a:schemeClr val="tx1">
                    <a:lumMod val="85000"/>
                    <a:lumOff val="15000"/>
                  </a:schemeClr>
                </a:solidFill>
                <a:latin typeface="Heebo Light" pitchFamily="2" charset="-79"/>
                <a:ea typeface="Montserrat" charset="0"/>
                <a:cs typeface="Heebo Light" pitchFamily="2" charset="-79"/>
              </a:rPr>
              <a:t> </a:t>
            </a:r>
            <a:br>
              <a:rPr lang="en-US" sz="3000" spc="600">
                <a:solidFill>
                  <a:schemeClr val="tx1">
                    <a:lumMod val="85000"/>
                    <a:lumOff val="15000"/>
                  </a:schemeClr>
                </a:solidFill>
                <a:latin typeface="Heebo Light" pitchFamily="2" charset="-79"/>
                <a:ea typeface="Montserrat" charset="0"/>
                <a:cs typeface="Heebo Light" pitchFamily="2" charset="-79"/>
              </a:rPr>
            </a:br>
            <a:r>
              <a:rPr lang="en-US" sz="3000" spc="600">
                <a:solidFill>
                  <a:schemeClr val="tx1">
                    <a:lumMod val="85000"/>
                    <a:lumOff val="15000"/>
                  </a:schemeClr>
                </a:solidFill>
                <a:latin typeface="Heebo Light" pitchFamily="2" charset="-79"/>
                <a:ea typeface="Montserrat" charset="0"/>
                <a:cs typeface="Heebo Light" pitchFamily="2" charset="-79"/>
              </a:rPr>
              <a:t>Mitarbeiter-</a:t>
            </a:r>
          </a:p>
          <a:p>
            <a:pPr algn="ctr" defTabSz="1828434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000" spc="600">
                <a:solidFill>
                  <a:schemeClr val="tx1">
                    <a:lumMod val="85000"/>
                    <a:lumOff val="15000"/>
                  </a:schemeClr>
                </a:solidFill>
                <a:latin typeface="Heebo Light" pitchFamily="2" charset="-79"/>
                <a:ea typeface="Montserrat" charset="0"/>
                <a:cs typeface="Heebo Light" pitchFamily="2" charset="-79"/>
              </a:rPr>
              <a:t>Benefits</a:t>
            </a:r>
          </a:p>
        </p:txBody>
      </p:sp>
      <p:pic>
        <p:nvPicPr>
          <p:cNvPr id="9" name="Grafik 8">
            <a:extLst>
              <a:ext uri="{FF2B5EF4-FFF2-40B4-BE49-F238E27FC236}">
                <a16:creationId xmlns:a16="http://schemas.microsoft.com/office/drawing/2014/main" id="{A8D27661-CFEE-E94F-AEE9-9D22F7C17CD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422414" y="4337957"/>
            <a:ext cx="1939545" cy="279574"/>
          </a:xfrm>
          <a:prstGeom prst="rect">
            <a:avLst/>
          </a:prstGeom>
        </p:spPr>
      </p:pic>
      <p:sp>
        <p:nvSpPr>
          <p:cNvPr id="10" name="Rechteck 9">
            <a:extLst>
              <a:ext uri="{FF2B5EF4-FFF2-40B4-BE49-F238E27FC236}">
                <a16:creationId xmlns:a16="http://schemas.microsoft.com/office/drawing/2014/main" id="{C0510AF1-D04A-CB42-9796-2BC6F8A94DF0}"/>
              </a:ext>
            </a:extLst>
          </p:cNvPr>
          <p:cNvSpPr/>
          <p:nvPr userDrawn="1"/>
        </p:nvSpPr>
        <p:spPr>
          <a:xfrm>
            <a:off x="10469335" y="5139870"/>
            <a:ext cx="6033407" cy="45719"/>
          </a:xfrm>
          <a:prstGeom prst="rect">
            <a:avLst/>
          </a:prstGeom>
          <a:solidFill>
            <a:srgbClr val="E1CC9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9167005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alerie 3-Se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664764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932587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506489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0602E95-1E59-FA41-9A0B-EE84E29AA6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BA9B14E2-C653-654B-83A7-1F965B353FF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/>
              <a:t>Mastertextformat bearbeiten
Zweite Ebene
Dritte Ebene
Vierte Ebene
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B5D11B4D-97E2-4D44-BCE1-433C69C1D0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2F1679-C4C1-9345-B95C-6DD337A6D327}" type="datetimeFigureOut">
              <a:rPr lang="de-DE" smtClean="0"/>
              <a:t>01.09.2021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E46107F7-C0D2-FB46-A9F5-42A566D7E6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11E7C085-72F9-1040-8E66-971DFBBDA9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4BB63D-13BC-9747-B4A3-0B5E78786C16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7940688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EC8939BF-CA13-474E-BBA1-5AC481E7F7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2F1679-C4C1-9345-B95C-6DD337A6D327}" type="datetimeFigureOut">
              <a:rPr lang="de-DE" smtClean="0"/>
              <a:t>01.09.2021</a:t>
            </a:fld>
            <a:endParaRPr lang="de-DE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82C291FC-F554-A146-B41C-CCD2D8E918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307063DE-4223-8A47-B40D-023FF7C283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4BB63D-13BC-9747-B4A3-0B5E78786C16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509793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3B29792-5F4F-474D-A416-56AE50C1CDD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286000" y="1684338"/>
            <a:ext cx="13716000" cy="35814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40AEB0CC-D00D-4975-A83D-20CD422F9C9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286000" y="5403850"/>
            <a:ext cx="13716000" cy="2484438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Master-Untertitelformat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27649972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F17602F-4BC6-4482-B515-8E9FF42EEA7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286000" y="1684338"/>
            <a:ext cx="13716000" cy="35814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34617488-E8E7-4CAB-B891-AFBB4255E48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286000" y="5403850"/>
            <a:ext cx="13716000" cy="2484438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Master-Untertitelformat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7598622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43B22FD-02DC-4F9F-A381-EF228E4E5E1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286000" y="1684338"/>
            <a:ext cx="13716000" cy="35814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AA1EACDD-2816-4CFD-8F0E-D7BBE34AB2D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286000" y="5403850"/>
            <a:ext cx="13716000" cy="2484438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Master-Untertitelformat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33000819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7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emf"/><Relationship Id="rId3" Type="http://schemas.openxmlformats.org/officeDocument/2006/relationships/image" Target="../media/image1.emf"/><Relationship Id="rId7" Type="http://schemas.openxmlformats.org/officeDocument/2006/relationships/image" Target="../media/image5.emf"/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4.emf"/><Relationship Id="rId5" Type="http://schemas.openxmlformats.org/officeDocument/2006/relationships/image" Target="../media/image3.emf"/><Relationship Id="rId10" Type="http://schemas.openxmlformats.org/officeDocument/2006/relationships/image" Target="../media/image8.emf"/><Relationship Id="rId4" Type="http://schemas.openxmlformats.org/officeDocument/2006/relationships/image" Target="../media/image2.emf"/><Relationship Id="rId9" Type="http://schemas.openxmlformats.org/officeDocument/2006/relationships/image" Target="../media/image7.emf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theme" Target="../theme/theme4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10.emf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theme" Target="../theme/theme5.xml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10.emf"/></Relationships>
</file>

<file path=ppt/slideMasters/_rels/slideMaster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theme" Target="../theme/theme6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10.emf"/></Relationships>
</file>

<file path=ppt/slideMasters/_rels/slideMaster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theme" Target="../theme/theme7.xml"/><Relationship Id="rId1" Type="http://schemas.openxmlformats.org/officeDocument/2006/relationships/slideLayout" Target="../slideLayouts/slideLayout1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318533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287" r:id="rId1"/>
    <p:sldLayoutId id="2147484325" r:id="rId2"/>
    <p:sldLayoutId id="2147484315" r:id="rId3"/>
    <p:sldLayoutId id="2147484313" r:id="rId4"/>
    <p:sldLayoutId id="2147484348" r:id="rId5"/>
    <p:sldLayoutId id="2147484349" r:id="rId6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eck 6">
            <a:extLst>
              <a:ext uri="{FF2B5EF4-FFF2-40B4-BE49-F238E27FC236}">
                <a16:creationId xmlns:a16="http://schemas.microsoft.com/office/drawing/2014/main" id="{9252FC27-C4FA-7B4B-B92E-02E4FB2AD8FB}"/>
              </a:ext>
            </a:extLst>
          </p:cNvPr>
          <p:cNvSpPr/>
          <p:nvPr userDrawn="1"/>
        </p:nvSpPr>
        <p:spPr>
          <a:xfrm>
            <a:off x="0" y="9834889"/>
            <a:ext cx="18288000" cy="453699"/>
          </a:xfrm>
          <a:prstGeom prst="rect">
            <a:avLst/>
          </a:prstGeom>
          <a:solidFill>
            <a:srgbClr val="3C3C3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9" name="TextBox 17">
            <a:extLst>
              <a:ext uri="{FF2B5EF4-FFF2-40B4-BE49-F238E27FC236}">
                <a16:creationId xmlns:a16="http://schemas.microsoft.com/office/drawing/2014/main" id="{5B1DABF8-5FE2-C846-A147-320F59DDE2FD}"/>
              </a:ext>
            </a:extLst>
          </p:cNvPr>
          <p:cNvSpPr txBox="1"/>
          <p:nvPr userDrawn="1"/>
        </p:nvSpPr>
        <p:spPr>
          <a:xfrm>
            <a:off x="0" y="779278"/>
            <a:ext cx="18288000" cy="5539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1828434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000">
                <a:solidFill>
                  <a:schemeClr val="tx1">
                    <a:lumMod val="85000"/>
                    <a:lumOff val="15000"/>
                  </a:schemeClr>
                </a:solidFill>
                <a:latin typeface="Heebo Medium" pitchFamily="2" charset="-79"/>
                <a:ea typeface="Montserrat" charset="0"/>
                <a:cs typeface="Heebo Medium" pitchFamily="2" charset="-79"/>
              </a:rPr>
              <a:t>SPENDIT KPI’S</a:t>
            </a:r>
          </a:p>
        </p:txBody>
      </p:sp>
      <p:pic>
        <p:nvPicPr>
          <p:cNvPr id="10" name="Grafik 9">
            <a:extLst>
              <a:ext uri="{FF2B5EF4-FFF2-40B4-BE49-F238E27FC236}">
                <a16:creationId xmlns:a16="http://schemas.microsoft.com/office/drawing/2014/main" id="{82140A6E-980E-7647-B9CF-5E1DF140C4F7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86250" y="9945813"/>
            <a:ext cx="1507050" cy="2268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99789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343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Rechteck 38">
            <a:extLst>
              <a:ext uri="{FF2B5EF4-FFF2-40B4-BE49-F238E27FC236}">
                <a16:creationId xmlns:a16="http://schemas.microsoft.com/office/drawing/2014/main" id="{7E01C1F5-FBBA-3E4F-870C-498251841466}"/>
              </a:ext>
            </a:extLst>
          </p:cNvPr>
          <p:cNvSpPr/>
          <p:nvPr userDrawn="1"/>
        </p:nvSpPr>
        <p:spPr>
          <a:xfrm>
            <a:off x="11602946" y="3305583"/>
            <a:ext cx="3488744" cy="4952592"/>
          </a:xfrm>
          <a:prstGeom prst="rect">
            <a:avLst/>
          </a:prstGeom>
          <a:solidFill>
            <a:srgbClr val="DCD3CB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8" name="Rechteck 37">
            <a:extLst>
              <a:ext uri="{FF2B5EF4-FFF2-40B4-BE49-F238E27FC236}">
                <a16:creationId xmlns:a16="http://schemas.microsoft.com/office/drawing/2014/main" id="{6A06A791-02ED-9248-B3BE-4A5CB8251D00}"/>
              </a:ext>
            </a:extLst>
          </p:cNvPr>
          <p:cNvSpPr/>
          <p:nvPr userDrawn="1"/>
        </p:nvSpPr>
        <p:spPr>
          <a:xfrm>
            <a:off x="7029605" y="3305582"/>
            <a:ext cx="4436940" cy="4952592"/>
          </a:xfrm>
          <a:prstGeom prst="rect">
            <a:avLst/>
          </a:prstGeom>
          <a:solidFill>
            <a:srgbClr val="9CB38E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" name="Rechteck 1">
            <a:extLst>
              <a:ext uri="{FF2B5EF4-FFF2-40B4-BE49-F238E27FC236}">
                <a16:creationId xmlns:a16="http://schemas.microsoft.com/office/drawing/2014/main" id="{4E372F94-6423-9E4C-BE82-A316555F2883}"/>
              </a:ext>
            </a:extLst>
          </p:cNvPr>
          <p:cNvSpPr/>
          <p:nvPr userDrawn="1"/>
        </p:nvSpPr>
        <p:spPr>
          <a:xfrm>
            <a:off x="2585240" y="3305582"/>
            <a:ext cx="4307964" cy="4952592"/>
          </a:xfrm>
          <a:prstGeom prst="rect">
            <a:avLst/>
          </a:prstGeom>
          <a:solidFill>
            <a:srgbClr val="CFB981">
              <a:alpha val="42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7" name="Rechteck 6">
            <a:extLst>
              <a:ext uri="{FF2B5EF4-FFF2-40B4-BE49-F238E27FC236}">
                <a16:creationId xmlns:a16="http://schemas.microsoft.com/office/drawing/2014/main" id="{9252FC27-C4FA-7B4B-B92E-02E4FB2AD8FB}"/>
              </a:ext>
            </a:extLst>
          </p:cNvPr>
          <p:cNvSpPr/>
          <p:nvPr userDrawn="1"/>
        </p:nvSpPr>
        <p:spPr>
          <a:xfrm>
            <a:off x="0" y="9834889"/>
            <a:ext cx="18288000" cy="453699"/>
          </a:xfrm>
          <a:prstGeom prst="rect">
            <a:avLst/>
          </a:prstGeom>
          <a:solidFill>
            <a:srgbClr val="3C3C3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9" name="TextBox 17">
            <a:extLst>
              <a:ext uri="{FF2B5EF4-FFF2-40B4-BE49-F238E27FC236}">
                <a16:creationId xmlns:a16="http://schemas.microsoft.com/office/drawing/2014/main" id="{5B1DABF8-5FE2-C846-A147-320F59DDE2FD}"/>
              </a:ext>
            </a:extLst>
          </p:cNvPr>
          <p:cNvSpPr txBox="1"/>
          <p:nvPr userDrawn="1"/>
        </p:nvSpPr>
        <p:spPr>
          <a:xfrm>
            <a:off x="0" y="779278"/>
            <a:ext cx="18288000" cy="5539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1828434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000">
                <a:solidFill>
                  <a:schemeClr val="tx1">
                    <a:lumMod val="85000"/>
                    <a:lumOff val="15000"/>
                  </a:schemeClr>
                </a:solidFill>
                <a:latin typeface="Heebo Medium" pitchFamily="2" charset="-79"/>
                <a:ea typeface="Montserrat" charset="0"/>
                <a:cs typeface="Heebo Medium" pitchFamily="2" charset="-79"/>
              </a:rPr>
              <a:t>SPENDIT KPI’S</a:t>
            </a:r>
          </a:p>
        </p:txBody>
      </p:sp>
      <p:pic>
        <p:nvPicPr>
          <p:cNvPr id="10" name="Grafik 9">
            <a:extLst>
              <a:ext uri="{FF2B5EF4-FFF2-40B4-BE49-F238E27FC236}">
                <a16:creationId xmlns:a16="http://schemas.microsoft.com/office/drawing/2014/main" id="{82140A6E-980E-7647-B9CF-5E1DF140C4F7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86250" y="9945813"/>
            <a:ext cx="1507050" cy="226835"/>
          </a:xfrm>
          <a:prstGeom prst="rect">
            <a:avLst/>
          </a:prstGeom>
        </p:spPr>
      </p:pic>
      <p:sp>
        <p:nvSpPr>
          <p:cNvPr id="8" name="Textfeld 7">
            <a:extLst>
              <a:ext uri="{FF2B5EF4-FFF2-40B4-BE49-F238E27FC236}">
                <a16:creationId xmlns:a16="http://schemas.microsoft.com/office/drawing/2014/main" id="{265E27FD-1333-5649-B17F-C448AED5BE62}"/>
              </a:ext>
            </a:extLst>
          </p:cNvPr>
          <p:cNvSpPr txBox="1"/>
          <p:nvPr userDrawn="1"/>
        </p:nvSpPr>
        <p:spPr>
          <a:xfrm>
            <a:off x="0" y="1361036"/>
            <a:ext cx="1828799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1200" spc="300">
                <a:solidFill>
                  <a:schemeClr val="tx1">
                    <a:lumMod val="75000"/>
                    <a:lumOff val="25000"/>
                  </a:schemeClr>
                </a:solidFill>
                <a:latin typeface="Heebo Light" pitchFamily="2" charset="-79"/>
                <a:cs typeface="Heebo Light" pitchFamily="2" charset="-79"/>
              </a:rPr>
              <a:t>Report</a:t>
            </a:r>
            <a:endParaRPr lang="de-DE" sz="1400" spc="300">
              <a:latin typeface="Heebo Light" pitchFamily="2" charset="-79"/>
              <a:cs typeface="Heebo Light" pitchFamily="2" charset="-79"/>
            </a:endParaRPr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23A8DBC2-0EE2-9B41-B47B-A29955F39C09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3670170" y="2610194"/>
            <a:ext cx="2189099" cy="315546"/>
          </a:xfrm>
          <a:prstGeom prst="rect">
            <a:avLst/>
          </a:prstGeom>
        </p:spPr>
      </p:pic>
      <p:pic>
        <p:nvPicPr>
          <p:cNvPr id="4" name="Grafik 3">
            <a:extLst>
              <a:ext uri="{FF2B5EF4-FFF2-40B4-BE49-F238E27FC236}">
                <a16:creationId xmlns:a16="http://schemas.microsoft.com/office/drawing/2014/main" id="{FD3501D6-A9AE-E943-AF2C-196C5DE76FD3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8435587" y="2605232"/>
            <a:ext cx="1586176" cy="322934"/>
          </a:xfrm>
          <a:prstGeom prst="rect">
            <a:avLst/>
          </a:prstGeom>
        </p:spPr>
      </p:pic>
      <p:pic>
        <p:nvPicPr>
          <p:cNvPr id="6" name="Grafik 5">
            <a:extLst>
              <a:ext uri="{FF2B5EF4-FFF2-40B4-BE49-F238E27FC236}">
                <a16:creationId xmlns:a16="http://schemas.microsoft.com/office/drawing/2014/main" id="{91C9EEBE-8A08-F147-AB2C-E7179BDC840D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378509" y="2709466"/>
            <a:ext cx="1905733" cy="162943"/>
          </a:xfrm>
          <a:prstGeom prst="rect">
            <a:avLst/>
          </a:prstGeom>
        </p:spPr>
      </p:pic>
      <p:pic>
        <p:nvPicPr>
          <p:cNvPr id="11" name="Grafik 10">
            <a:extLst>
              <a:ext uri="{FF2B5EF4-FFF2-40B4-BE49-F238E27FC236}">
                <a16:creationId xmlns:a16="http://schemas.microsoft.com/office/drawing/2014/main" id="{D3E56037-9063-6343-826C-47A8B17FFD83}"/>
              </a:ext>
            </a:extLst>
          </p:cNvPr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3305771" y="3975703"/>
            <a:ext cx="526312" cy="389013"/>
          </a:xfrm>
          <a:prstGeom prst="rect">
            <a:avLst/>
          </a:prstGeom>
        </p:spPr>
      </p:pic>
      <p:pic>
        <p:nvPicPr>
          <p:cNvPr id="12" name="Grafik 11">
            <a:extLst>
              <a:ext uri="{FF2B5EF4-FFF2-40B4-BE49-F238E27FC236}">
                <a16:creationId xmlns:a16="http://schemas.microsoft.com/office/drawing/2014/main" id="{62D0B948-866A-7A43-BA01-7E2549FAD670}"/>
              </a:ext>
            </a:extLst>
          </p:cNvPr>
          <p:cNvPicPr>
            <a:picLocks noChangeAspect="1"/>
          </p:cNvPicPr>
          <p:nvPr userDrawn="1"/>
        </p:nvPicPr>
        <p:blipFill>
          <a:blip r:embed="rId8"/>
          <a:stretch>
            <a:fillRect/>
          </a:stretch>
        </p:blipFill>
        <p:spPr>
          <a:xfrm>
            <a:off x="5429773" y="4050133"/>
            <a:ext cx="581985" cy="328948"/>
          </a:xfrm>
          <a:prstGeom prst="rect">
            <a:avLst/>
          </a:prstGeom>
        </p:spPr>
      </p:pic>
      <p:pic>
        <p:nvPicPr>
          <p:cNvPr id="13" name="Grafik 12">
            <a:extLst>
              <a:ext uri="{FF2B5EF4-FFF2-40B4-BE49-F238E27FC236}">
                <a16:creationId xmlns:a16="http://schemas.microsoft.com/office/drawing/2014/main" id="{33C683E4-4413-2144-8C97-CAA30CA7AA4A}"/>
              </a:ext>
            </a:extLst>
          </p:cNvPr>
          <p:cNvPicPr>
            <a:picLocks noChangeAspect="1"/>
          </p:cNvPicPr>
          <p:nvPr userDrawn="1"/>
        </p:nvPicPr>
        <p:blipFill>
          <a:blip r:embed="rId9"/>
          <a:stretch>
            <a:fillRect/>
          </a:stretch>
        </p:blipFill>
        <p:spPr>
          <a:xfrm>
            <a:off x="7946584" y="3901786"/>
            <a:ext cx="318534" cy="509654"/>
          </a:xfrm>
          <a:prstGeom prst="rect">
            <a:avLst/>
          </a:prstGeom>
        </p:spPr>
      </p:pic>
      <p:pic>
        <p:nvPicPr>
          <p:cNvPr id="14" name="Grafik 13">
            <a:extLst>
              <a:ext uri="{FF2B5EF4-FFF2-40B4-BE49-F238E27FC236}">
                <a16:creationId xmlns:a16="http://schemas.microsoft.com/office/drawing/2014/main" id="{BAB597D7-49DB-F140-B141-5A8FAF408C1C}"/>
              </a:ext>
            </a:extLst>
          </p:cNvPr>
          <p:cNvPicPr>
            <a:picLocks noChangeAspect="1"/>
          </p:cNvPicPr>
          <p:nvPr userDrawn="1"/>
        </p:nvPicPr>
        <p:blipFill>
          <a:blip r:embed="rId8"/>
          <a:stretch>
            <a:fillRect/>
          </a:stretch>
        </p:blipFill>
        <p:spPr>
          <a:xfrm>
            <a:off x="10009302" y="4022172"/>
            <a:ext cx="581985" cy="328948"/>
          </a:xfrm>
          <a:prstGeom prst="rect">
            <a:avLst/>
          </a:prstGeom>
        </p:spPr>
      </p:pic>
      <p:pic>
        <p:nvPicPr>
          <p:cNvPr id="15" name="Grafik 14">
            <a:extLst>
              <a:ext uri="{FF2B5EF4-FFF2-40B4-BE49-F238E27FC236}">
                <a16:creationId xmlns:a16="http://schemas.microsoft.com/office/drawing/2014/main" id="{E6AD5E6B-E326-EC4F-8930-04DD26D0B625}"/>
              </a:ext>
            </a:extLst>
          </p:cNvPr>
          <p:cNvPicPr>
            <a:picLocks noChangeAspect="1"/>
          </p:cNvPicPr>
          <p:nvPr userDrawn="1"/>
        </p:nvPicPr>
        <p:blipFill>
          <a:blip r:embed="rId10"/>
          <a:stretch>
            <a:fillRect/>
          </a:stretch>
        </p:blipFill>
        <p:spPr>
          <a:xfrm>
            <a:off x="13035517" y="3935612"/>
            <a:ext cx="521565" cy="430858"/>
          </a:xfrm>
          <a:prstGeom prst="rect">
            <a:avLst/>
          </a:prstGeom>
        </p:spPr>
      </p:pic>
      <p:sp>
        <p:nvSpPr>
          <p:cNvPr id="16" name="Textfeld 15">
            <a:extLst>
              <a:ext uri="{FF2B5EF4-FFF2-40B4-BE49-F238E27FC236}">
                <a16:creationId xmlns:a16="http://schemas.microsoft.com/office/drawing/2014/main" id="{9D7CDFC3-6C56-DD49-9A66-C9C9CABB57B5}"/>
              </a:ext>
            </a:extLst>
          </p:cNvPr>
          <p:cNvSpPr txBox="1"/>
          <p:nvPr userDrawn="1"/>
        </p:nvSpPr>
        <p:spPr>
          <a:xfrm>
            <a:off x="3018692" y="4587030"/>
            <a:ext cx="110047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1400" b="0" i="0">
                <a:solidFill>
                  <a:srgbClr val="3C3C3B"/>
                </a:solidFill>
                <a:latin typeface="Heebo Light" pitchFamily="2" charset="-79"/>
                <a:cs typeface="Heebo Light" pitchFamily="2" charset="-79"/>
              </a:rPr>
              <a:t>User</a:t>
            </a:r>
          </a:p>
        </p:txBody>
      </p:sp>
      <p:sp>
        <p:nvSpPr>
          <p:cNvPr id="17" name="Textfeld 16">
            <a:extLst>
              <a:ext uri="{FF2B5EF4-FFF2-40B4-BE49-F238E27FC236}">
                <a16:creationId xmlns:a16="http://schemas.microsoft.com/office/drawing/2014/main" id="{DC2772E0-C441-374C-9FD4-2CE16D02CCE4}"/>
              </a:ext>
            </a:extLst>
          </p:cNvPr>
          <p:cNvSpPr txBox="1"/>
          <p:nvPr userDrawn="1"/>
        </p:nvSpPr>
        <p:spPr>
          <a:xfrm>
            <a:off x="4796619" y="4587030"/>
            <a:ext cx="191208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1400" b="0" i="0">
                <a:solidFill>
                  <a:srgbClr val="3C3C3B"/>
                </a:solidFill>
                <a:latin typeface="Heebo Light" pitchFamily="2" charset="-79"/>
                <a:cs typeface="Heebo Light" pitchFamily="2" charset="-79"/>
              </a:rPr>
              <a:t>Mtl. Wachstum</a:t>
            </a:r>
          </a:p>
        </p:txBody>
      </p:sp>
      <p:sp>
        <p:nvSpPr>
          <p:cNvPr id="18" name="Textfeld 17">
            <a:extLst>
              <a:ext uri="{FF2B5EF4-FFF2-40B4-BE49-F238E27FC236}">
                <a16:creationId xmlns:a16="http://schemas.microsoft.com/office/drawing/2014/main" id="{CFB55A7E-8BBE-2B43-8DA1-8A3219416E6B}"/>
              </a:ext>
            </a:extLst>
          </p:cNvPr>
          <p:cNvSpPr txBox="1"/>
          <p:nvPr userDrawn="1"/>
        </p:nvSpPr>
        <p:spPr>
          <a:xfrm>
            <a:off x="9344249" y="4573434"/>
            <a:ext cx="191208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1400" b="0" i="0">
                <a:solidFill>
                  <a:srgbClr val="3C3C3B"/>
                </a:solidFill>
                <a:latin typeface="Heebo Light" pitchFamily="2" charset="-79"/>
                <a:cs typeface="Heebo Light" pitchFamily="2" charset="-79"/>
              </a:rPr>
              <a:t>Mtl. Wachstum</a:t>
            </a:r>
          </a:p>
        </p:txBody>
      </p:sp>
      <p:sp>
        <p:nvSpPr>
          <p:cNvPr id="19" name="Textfeld 18">
            <a:extLst>
              <a:ext uri="{FF2B5EF4-FFF2-40B4-BE49-F238E27FC236}">
                <a16:creationId xmlns:a16="http://schemas.microsoft.com/office/drawing/2014/main" id="{1E7DCF40-6E6F-5A41-B02A-514D49FA405A}"/>
              </a:ext>
            </a:extLst>
          </p:cNvPr>
          <p:cNvSpPr txBox="1"/>
          <p:nvPr userDrawn="1"/>
        </p:nvSpPr>
        <p:spPr>
          <a:xfrm>
            <a:off x="7555616" y="4573434"/>
            <a:ext cx="110047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1400" b="0" i="0">
                <a:solidFill>
                  <a:srgbClr val="3C3C3B"/>
                </a:solidFill>
                <a:latin typeface="Heebo Light" pitchFamily="2" charset="-79"/>
                <a:cs typeface="Heebo Light" pitchFamily="2" charset="-79"/>
              </a:rPr>
              <a:t>User</a:t>
            </a:r>
          </a:p>
        </p:txBody>
      </p:sp>
      <p:sp>
        <p:nvSpPr>
          <p:cNvPr id="20" name="Textfeld 19">
            <a:extLst>
              <a:ext uri="{FF2B5EF4-FFF2-40B4-BE49-F238E27FC236}">
                <a16:creationId xmlns:a16="http://schemas.microsoft.com/office/drawing/2014/main" id="{07D144F1-C3D8-9C4F-8958-1E51B1BA154A}"/>
              </a:ext>
            </a:extLst>
          </p:cNvPr>
          <p:cNvSpPr txBox="1"/>
          <p:nvPr userDrawn="1"/>
        </p:nvSpPr>
        <p:spPr>
          <a:xfrm>
            <a:off x="12340254" y="4572702"/>
            <a:ext cx="191208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1400" b="0" i="0">
                <a:solidFill>
                  <a:srgbClr val="3C3C3B"/>
                </a:solidFill>
                <a:latin typeface="Heebo Light" pitchFamily="2" charset="-79"/>
                <a:cs typeface="Heebo Light" pitchFamily="2" charset="-79"/>
              </a:rPr>
              <a:t>Anzahl MA / FTE</a:t>
            </a:r>
          </a:p>
        </p:txBody>
      </p:sp>
      <p:sp>
        <p:nvSpPr>
          <p:cNvPr id="21" name="Textfeld 20">
            <a:extLst>
              <a:ext uri="{FF2B5EF4-FFF2-40B4-BE49-F238E27FC236}">
                <a16:creationId xmlns:a16="http://schemas.microsoft.com/office/drawing/2014/main" id="{6643AA6C-31D8-E24E-A78A-D4E725699FFB}"/>
              </a:ext>
            </a:extLst>
          </p:cNvPr>
          <p:cNvSpPr txBox="1"/>
          <p:nvPr userDrawn="1"/>
        </p:nvSpPr>
        <p:spPr>
          <a:xfrm>
            <a:off x="1239258" y="5982637"/>
            <a:ext cx="1100470" cy="3308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de-DE" sz="1550" b="1" i="0">
                <a:solidFill>
                  <a:srgbClr val="3C3C3B"/>
                </a:solidFill>
                <a:latin typeface="Heebo" pitchFamily="2" charset="-79"/>
                <a:cs typeface="Heebo" pitchFamily="2" charset="-79"/>
              </a:rPr>
              <a:t>IST</a:t>
            </a:r>
          </a:p>
        </p:txBody>
      </p:sp>
      <p:sp>
        <p:nvSpPr>
          <p:cNvPr id="22" name="Textfeld 21">
            <a:extLst>
              <a:ext uri="{FF2B5EF4-FFF2-40B4-BE49-F238E27FC236}">
                <a16:creationId xmlns:a16="http://schemas.microsoft.com/office/drawing/2014/main" id="{46D835C4-9854-F448-BC51-CB0DC2D298C6}"/>
              </a:ext>
            </a:extLst>
          </p:cNvPr>
          <p:cNvSpPr txBox="1"/>
          <p:nvPr userDrawn="1"/>
        </p:nvSpPr>
        <p:spPr>
          <a:xfrm>
            <a:off x="1239258" y="6794939"/>
            <a:ext cx="110047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de-DE" sz="1600" b="0" i="0">
                <a:solidFill>
                  <a:srgbClr val="3C3C3B"/>
                </a:solidFill>
                <a:latin typeface="Heebo Light" pitchFamily="2" charset="-79"/>
                <a:cs typeface="Heebo Light" pitchFamily="2" charset="-79"/>
              </a:rPr>
              <a:t>Plan</a:t>
            </a:r>
          </a:p>
        </p:txBody>
      </p:sp>
      <p:sp>
        <p:nvSpPr>
          <p:cNvPr id="23" name="Textfeld 22">
            <a:extLst>
              <a:ext uri="{FF2B5EF4-FFF2-40B4-BE49-F238E27FC236}">
                <a16:creationId xmlns:a16="http://schemas.microsoft.com/office/drawing/2014/main" id="{315664D0-773F-3944-A1DB-2E8E3B3AC1BC}"/>
              </a:ext>
            </a:extLst>
          </p:cNvPr>
          <p:cNvSpPr txBox="1"/>
          <p:nvPr userDrawn="1"/>
        </p:nvSpPr>
        <p:spPr>
          <a:xfrm>
            <a:off x="1239258" y="7070923"/>
            <a:ext cx="151791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de-DE" sz="1400" b="0" i="0">
                <a:solidFill>
                  <a:srgbClr val="3C3C3B"/>
                </a:solidFill>
                <a:latin typeface="Heebo Light" pitchFamily="2" charset="-79"/>
                <a:cs typeface="Heebo Light" pitchFamily="2" charset="-79"/>
              </a:rPr>
              <a:t>Stand </a:t>
            </a:r>
          </a:p>
          <a:p>
            <a:pPr algn="l"/>
            <a:r>
              <a:rPr lang="de-DE" sz="1400" b="0" i="0">
                <a:solidFill>
                  <a:srgbClr val="3C3C3B"/>
                </a:solidFill>
                <a:latin typeface="Heebo Light" pitchFamily="2" charset="-79"/>
                <a:cs typeface="Heebo Light" pitchFamily="2" charset="-79"/>
              </a:rPr>
              <a:t>12/17</a:t>
            </a:r>
          </a:p>
        </p:txBody>
      </p:sp>
      <p:sp>
        <p:nvSpPr>
          <p:cNvPr id="24" name="Textfeld 23">
            <a:extLst>
              <a:ext uri="{FF2B5EF4-FFF2-40B4-BE49-F238E27FC236}">
                <a16:creationId xmlns:a16="http://schemas.microsoft.com/office/drawing/2014/main" id="{303CF05D-AFB1-9347-A20A-F4B691998ED8}"/>
              </a:ext>
            </a:extLst>
          </p:cNvPr>
          <p:cNvSpPr txBox="1"/>
          <p:nvPr userDrawn="1"/>
        </p:nvSpPr>
        <p:spPr>
          <a:xfrm>
            <a:off x="2952238" y="7012774"/>
            <a:ext cx="12333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1800" b="0" i="0">
                <a:solidFill>
                  <a:srgbClr val="3C3C3B"/>
                </a:solidFill>
                <a:latin typeface="Heebo Light" pitchFamily="2" charset="-79"/>
                <a:cs typeface="Heebo Light" pitchFamily="2" charset="-79"/>
              </a:rPr>
              <a:t>00.000</a:t>
            </a:r>
          </a:p>
        </p:txBody>
      </p:sp>
      <p:sp>
        <p:nvSpPr>
          <p:cNvPr id="25" name="Textfeld 24">
            <a:extLst>
              <a:ext uri="{FF2B5EF4-FFF2-40B4-BE49-F238E27FC236}">
                <a16:creationId xmlns:a16="http://schemas.microsoft.com/office/drawing/2014/main" id="{5F8C1A6F-F627-244A-BD42-F4A17145B006}"/>
              </a:ext>
            </a:extLst>
          </p:cNvPr>
          <p:cNvSpPr txBox="1"/>
          <p:nvPr userDrawn="1"/>
        </p:nvSpPr>
        <p:spPr>
          <a:xfrm>
            <a:off x="5104076" y="7002550"/>
            <a:ext cx="12333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1800" b="0" i="0">
                <a:solidFill>
                  <a:srgbClr val="3C3C3B"/>
                </a:solidFill>
                <a:latin typeface="Heebo Light" pitchFamily="2" charset="-79"/>
                <a:cs typeface="Heebo Light" pitchFamily="2" charset="-79"/>
              </a:rPr>
              <a:t>0,0%</a:t>
            </a:r>
          </a:p>
        </p:txBody>
      </p:sp>
      <p:sp>
        <p:nvSpPr>
          <p:cNvPr id="26" name="Textfeld 25">
            <a:extLst>
              <a:ext uri="{FF2B5EF4-FFF2-40B4-BE49-F238E27FC236}">
                <a16:creationId xmlns:a16="http://schemas.microsoft.com/office/drawing/2014/main" id="{8CE9E395-48F0-884F-9B57-71900F0C858E}"/>
              </a:ext>
            </a:extLst>
          </p:cNvPr>
          <p:cNvSpPr txBox="1"/>
          <p:nvPr userDrawn="1"/>
        </p:nvSpPr>
        <p:spPr>
          <a:xfrm>
            <a:off x="2771541" y="5907711"/>
            <a:ext cx="159477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3000" b="1" i="0">
                <a:solidFill>
                  <a:srgbClr val="3C3C3B"/>
                </a:solidFill>
                <a:latin typeface="Heebo" pitchFamily="2" charset="-79"/>
                <a:cs typeface="Heebo" pitchFamily="2" charset="-79"/>
              </a:rPr>
              <a:t>00.000</a:t>
            </a:r>
          </a:p>
        </p:txBody>
      </p:sp>
      <p:sp>
        <p:nvSpPr>
          <p:cNvPr id="27" name="Textfeld 26">
            <a:extLst>
              <a:ext uri="{FF2B5EF4-FFF2-40B4-BE49-F238E27FC236}">
                <a16:creationId xmlns:a16="http://schemas.microsoft.com/office/drawing/2014/main" id="{B509965C-47EB-0B40-807C-54A9EED5E384}"/>
              </a:ext>
            </a:extLst>
          </p:cNvPr>
          <p:cNvSpPr txBox="1"/>
          <p:nvPr userDrawn="1"/>
        </p:nvSpPr>
        <p:spPr>
          <a:xfrm>
            <a:off x="4923379" y="5907711"/>
            <a:ext cx="159477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3000" b="1" i="0">
                <a:solidFill>
                  <a:srgbClr val="3C3C3B"/>
                </a:solidFill>
                <a:latin typeface="Heebo" pitchFamily="2" charset="-79"/>
                <a:cs typeface="Heebo" pitchFamily="2" charset="-79"/>
              </a:rPr>
              <a:t>0,0%</a:t>
            </a:r>
          </a:p>
        </p:txBody>
      </p:sp>
      <p:sp>
        <p:nvSpPr>
          <p:cNvPr id="28" name="Textfeld 27">
            <a:extLst>
              <a:ext uri="{FF2B5EF4-FFF2-40B4-BE49-F238E27FC236}">
                <a16:creationId xmlns:a16="http://schemas.microsoft.com/office/drawing/2014/main" id="{ABD31F7F-512C-424B-BDB3-29EA322D2AC6}"/>
              </a:ext>
            </a:extLst>
          </p:cNvPr>
          <p:cNvSpPr txBox="1"/>
          <p:nvPr userDrawn="1"/>
        </p:nvSpPr>
        <p:spPr>
          <a:xfrm>
            <a:off x="9522369" y="5907711"/>
            <a:ext cx="159477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3000" b="1" i="0">
                <a:solidFill>
                  <a:srgbClr val="3C3C3B"/>
                </a:solidFill>
                <a:latin typeface="Heebo" pitchFamily="2" charset="-79"/>
                <a:cs typeface="Heebo" pitchFamily="2" charset="-79"/>
              </a:rPr>
              <a:t>00,0%</a:t>
            </a:r>
          </a:p>
        </p:txBody>
      </p:sp>
      <p:sp>
        <p:nvSpPr>
          <p:cNvPr id="29" name="Textfeld 28">
            <a:extLst>
              <a:ext uri="{FF2B5EF4-FFF2-40B4-BE49-F238E27FC236}">
                <a16:creationId xmlns:a16="http://schemas.microsoft.com/office/drawing/2014/main" id="{A1457879-B983-3E44-84A3-F5C8FDA8C44F}"/>
              </a:ext>
            </a:extLst>
          </p:cNvPr>
          <p:cNvSpPr txBox="1"/>
          <p:nvPr userDrawn="1"/>
        </p:nvSpPr>
        <p:spPr>
          <a:xfrm>
            <a:off x="7308466" y="5907711"/>
            <a:ext cx="159477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3000" b="1" i="0">
                <a:solidFill>
                  <a:srgbClr val="3C3C3B"/>
                </a:solidFill>
                <a:latin typeface="Heebo" pitchFamily="2" charset="-79"/>
                <a:cs typeface="Heebo" pitchFamily="2" charset="-79"/>
              </a:rPr>
              <a:t>0.000</a:t>
            </a:r>
          </a:p>
        </p:txBody>
      </p:sp>
      <p:sp>
        <p:nvSpPr>
          <p:cNvPr id="30" name="Textfeld 29">
            <a:extLst>
              <a:ext uri="{FF2B5EF4-FFF2-40B4-BE49-F238E27FC236}">
                <a16:creationId xmlns:a16="http://schemas.microsoft.com/office/drawing/2014/main" id="{30450705-2C41-F343-A7A7-AD202684A965}"/>
              </a:ext>
            </a:extLst>
          </p:cNvPr>
          <p:cNvSpPr txBox="1"/>
          <p:nvPr userDrawn="1"/>
        </p:nvSpPr>
        <p:spPr>
          <a:xfrm>
            <a:off x="7489162" y="6991396"/>
            <a:ext cx="12333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1800" b="0" i="0">
                <a:solidFill>
                  <a:srgbClr val="3C3C3B"/>
                </a:solidFill>
                <a:latin typeface="Heebo Light" pitchFamily="2" charset="-79"/>
                <a:cs typeface="Heebo Light" pitchFamily="2" charset="-79"/>
              </a:rPr>
              <a:t>0.000</a:t>
            </a:r>
          </a:p>
        </p:txBody>
      </p:sp>
      <p:sp>
        <p:nvSpPr>
          <p:cNvPr id="31" name="Textfeld 30">
            <a:extLst>
              <a:ext uri="{FF2B5EF4-FFF2-40B4-BE49-F238E27FC236}">
                <a16:creationId xmlns:a16="http://schemas.microsoft.com/office/drawing/2014/main" id="{397DDA24-1DF2-C943-96A6-87FB1E076BFA}"/>
              </a:ext>
            </a:extLst>
          </p:cNvPr>
          <p:cNvSpPr txBox="1"/>
          <p:nvPr userDrawn="1"/>
        </p:nvSpPr>
        <p:spPr>
          <a:xfrm>
            <a:off x="9707454" y="6991396"/>
            <a:ext cx="12333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1800" b="0" i="0">
                <a:solidFill>
                  <a:srgbClr val="3C3C3B"/>
                </a:solidFill>
                <a:latin typeface="Heebo Light" pitchFamily="2" charset="-79"/>
                <a:cs typeface="Heebo Light" pitchFamily="2" charset="-79"/>
              </a:rPr>
              <a:t>0,0%</a:t>
            </a:r>
          </a:p>
        </p:txBody>
      </p:sp>
      <p:sp>
        <p:nvSpPr>
          <p:cNvPr id="32" name="Textfeld 31">
            <a:extLst>
              <a:ext uri="{FF2B5EF4-FFF2-40B4-BE49-F238E27FC236}">
                <a16:creationId xmlns:a16="http://schemas.microsoft.com/office/drawing/2014/main" id="{D74A628D-CAA1-2348-AB7F-505899F8884D}"/>
              </a:ext>
            </a:extLst>
          </p:cNvPr>
          <p:cNvSpPr txBox="1"/>
          <p:nvPr userDrawn="1"/>
        </p:nvSpPr>
        <p:spPr>
          <a:xfrm>
            <a:off x="12498913" y="5907711"/>
            <a:ext cx="159477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3000" b="1" i="0">
                <a:solidFill>
                  <a:srgbClr val="3C3C3B"/>
                </a:solidFill>
                <a:latin typeface="Heebo" pitchFamily="2" charset="-79"/>
                <a:cs typeface="Heebo" pitchFamily="2" charset="-79"/>
              </a:rPr>
              <a:t>00,0%</a:t>
            </a:r>
          </a:p>
        </p:txBody>
      </p:sp>
      <p:sp>
        <p:nvSpPr>
          <p:cNvPr id="33" name="Textfeld 32">
            <a:extLst>
              <a:ext uri="{FF2B5EF4-FFF2-40B4-BE49-F238E27FC236}">
                <a16:creationId xmlns:a16="http://schemas.microsoft.com/office/drawing/2014/main" id="{9AA35A09-F3A0-6C42-8BF4-E26093799416}"/>
              </a:ext>
            </a:extLst>
          </p:cNvPr>
          <p:cNvSpPr txBox="1"/>
          <p:nvPr userDrawn="1"/>
        </p:nvSpPr>
        <p:spPr>
          <a:xfrm>
            <a:off x="12679609" y="6985312"/>
            <a:ext cx="12333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1800" b="0" i="0">
                <a:solidFill>
                  <a:srgbClr val="3C3C3B"/>
                </a:solidFill>
                <a:latin typeface="Heebo Light" pitchFamily="2" charset="-79"/>
                <a:cs typeface="Heebo Light" pitchFamily="2" charset="-79"/>
              </a:rPr>
              <a:t>00,0%</a:t>
            </a:r>
          </a:p>
        </p:txBody>
      </p:sp>
    </p:spTree>
    <p:extLst>
      <p:ext uri="{BB962C8B-B14F-4D97-AF65-F5344CB8AC3E}">
        <p14:creationId xmlns:p14="http://schemas.microsoft.com/office/powerpoint/2010/main" val="4668620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344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3">
            <a:extLst>
              <a:ext uri="{FF2B5EF4-FFF2-40B4-BE49-F238E27FC236}">
                <a16:creationId xmlns:a16="http://schemas.microsoft.com/office/drawing/2014/main" id="{0B3394F3-6C9A-0C4D-96AA-39F8CE96E2F5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807445" y="1"/>
            <a:ext cx="19095445" cy="10283182"/>
          </a:xfrm>
          <a:prstGeom prst="rect">
            <a:avLst/>
          </a:prstGeom>
        </p:spPr>
      </p:pic>
      <p:sp>
        <p:nvSpPr>
          <p:cNvPr id="5" name="Rechteck 4">
            <a:extLst>
              <a:ext uri="{FF2B5EF4-FFF2-40B4-BE49-F238E27FC236}">
                <a16:creationId xmlns:a16="http://schemas.microsoft.com/office/drawing/2014/main" id="{3D0CDED6-BDC0-7D45-8461-5E2321C120CB}"/>
              </a:ext>
            </a:extLst>
          </p:cNvPr>
          <p:cNvSpPr/>
          <p:nvPr userDrawn="1"/>
        </p:nvSpPr>
        <p:spPr>
          <a:xfrm>
            <a:off x="9893300" y="2764970"/>
            <a:ext cx="6033407" cy="3302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6" name="TextBox 17">
            <a:extLst>
              <a:ext uri="{FF2B5EF4-FFF2-40B4-BE49-F238E27FC236}">
                <a16:creationId xmlns:a16="http://schemas.microsoft.com/office/drawing/2014/main" id="{7CB8F09E-7EB0-494B-8E57-476A48853E42}"/>
              </a:ext>
            </a:extLst>
          </p:cNvPr>
          <p:cNvSpPr txBox="1"/>
          <p:nvPr userDrawn="1"/>
        </p:nvSpPr>
        <p:spPr>
          <a:xfrm>
            <a:off x="9893300" y="3438407"/>
            <a:ext cx="6033407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1828434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000" spc="600">
                <a:solidFill>
                  <a:schemeClr val="tx1">
                    <a:lumMod val="85000"/>
                    <a:lumOff val="15000"/>
                  </a:schemeClr>
                </a:solidFill>
                <a:latin typeface="Heebo Light" pitchFamily="2" charset="-79"/>
                <a:ea typeface="Montserrat" charset="0"/>
                <a:cs typeface="Heebo Light" pitchFamily="2" charset="-79"/>
              </a:rPr>
              <a:t>SPENDIT AG</a:t>
            </a:r>
            <a:br>
              <a:rPr lang="en-US" sz="3000" spc="600">
                <a:solidFill>
                  <a:schemeClr val="tx1">
                    <a:lumMod val="85000"/>
                    <a:lumOff val="15000"/>
                  </a:schemeClr>
                </a:solidFill>
                <a:latin typeface="Heebo Light" pitchFamily="2" charset="-79"/>
                <a:ea typeface="Montserrat" charset="0"/>
                <a:cs typeface="Heebo Light" pitchFamily="2" charset="-79"/>
              </a:rPr>
            </a:br>
            <a:r>
              <a:rPr lang="en-US" sz="3000" spc="600" err="1">
                <a:solidFill>
                  <a:schemeClr val="tx1">
                    <a:lumMod val="85000"/>
                    <a:lumOff val="15000"/>
                  </a:schemeClr>
                </a:solidFill>
                <a:latin typeface="Heebo Light" pitchFamily="2" charset="-79"/>
                <a:ea typeface="Montserrat" charset="0"/>
                <a:cs typeface="Heebo Light" pitchFamily="2" charset="-79"/>
              </a:rPr>
              <a:t>Monatsbericht</a:t>
            </a:r>
            <a:endParaRPr lang="en-US" sz="3000" spc="600">
              <a:solidFill>
                <a:schemeClr val="tx1">
                  <a:lumMod val="85000"/>
                  <a:lumOff val="15000"/>
                </a:schemeClr>
              </a:solidFill>
              <a:latin typeface="Heebo Light" pitchFamily="2" charset="-79"/>
              <a:ea typeface="Montserrat" charset="0"/>
              <a:cs typeface="Heebo Light" pitchFamily="2" charset="-79"/>
            </a:endParaRPr>
          </a:p>
        </p:txBody>
      </p:sp>
      <p:pic>
        <p:nvPicPr>
          <p:cNvPr id="8" name="Grafik 7">
            <a:extLst>
              <a:ext uri="{FF2B5EF4-FFF2-40B4-BE49-F238E27FC236}">
                <a16:creationId xmlns:a16="http://schemas.microsoft.com/office/drawing/2014/main" id="{6644FDAD-FD77-564D-B8E9-F69C30A57335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957399" y="5359002"/>
            <a:ext cx="1905207" cy="162899"/>
          </a:xfrm>
          <a:prstGeom prst="rect">
            <a:avLst/>
          </a:prstGeom>
        </p:spPr>
      </p:pic>
      <p:sp>
        <p:nvSpPr>
          <p:cNvPr id="9" name="Rechteck 8">
            <a:extLst>
              <a:ext uri="{FF2B5EF4-FFF2-40B4-BE49-F238E27FC236}">
                <a16:creationId xmlns:a16="http://schemas.microsoft.com/office/drawing/2014/main" id="{D3EF6B6F-4BEF-6E41-8268-524D2B8E8CBA}"/>
              </a:ext>
            </a:extLst>
          </p:cNvPr>
          <p:cNvSpPr/>
          <p:nvPr userDrawn="1"/>
        </p:nvSpPr>
        <p:spPr>
          <a:xfrm>
            <a:off x="9893300" y="6066970"/>
            <a:ext cx="6033407" cy="45719"/>
          </a:xfrm>
          <a:prstGeom prst="rect">
            <a:avLst/>
          </a:prstGeom>
          <a:solidFill>
            <a:srgbClr val="3C3C3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1" name="Textfeld 10">
            <a:extLst>
              <a:ext uri="{FF2B5EF4-FFF2-40B4-BE49-F238E27FC236}">
                <a16:creationId xmlns:a16="http://schemas.microsoft.com/office/drawing/2014/main" id="{77699DA0-7969-6A4C-9224-A61295942417}"/>
              </a:ext>
            </a:extLst>
          </p:cNvPr>
          <p:cNvSpPr txBox="1"/>
          <p:nvPr userDrawn="1"/>
        </p:nvSpPr>
        <p:spPr>
          <a:xfrm>
            <a:off x="9893300" y="4508500"/>
            <a:ext cx="603340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b="0" i="0">
                <a:latin typeface="Heebo Light" pitchFamily="2" charset="-79"/>
                <a:cs typeface="Heebo Light" pitchFamily="2" charset="-79"/>
              </a:rPr>
              <a:t>Juni 2018</a:t>
            </a:r>
          </a:p>
        </p:txBody>
      </p:sp>
    </p:spTree>
    <p:extLst>
      <p:ext uri="{BB962C8B-B14F-4D97-AF65-F5344CB8AC3E}">
        <p14:creationId xmlns:p14="http://schemas.microsoft.com/office/powerpoint/2010/main" val="39633840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345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Grafik 15">
            <a:extLst>
              <a:ext uri="{FF2B5EF4-FFF2-40B4-BE49-F238E27FC236}">
                <a16:creationId xmlns:a16="http://schemas.microsoft.com/office/drawing/2014/main" id="{CE9125DE-57E5-424D-BCBA-9D3D8C81102F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443" y="0"/>
            <a:ext cx="18271113" cy="10288588"/>
          </a:xfrm>
          <a:prstGeom prst="rect">
            <a:avLst/>
          </a:prstGeom>
        </p:spPr>
      </p:pic>
      <p:sp>
        <p:nvSpPr>
          <p:cNvPr id="11" name="Rechteck 10">
            <a:extLst>
              <a:ext uri="{FF2B5EF4-FFF2-40B4-BE49-F238E27FC236}">
                <a16:creationId xmlns:a16="http://schemas.microsoft.com/office/drawing/2014/main" id="{EAEE7F06-A905-8347-8E98-94597E9C2B5F}"/>
              </a:ext>
            </a:extLst>
          </p:cNvPr>
          <p:cNvSpPr/>
          <p:nvPr userDrawn="1"/>
        </p:nvSpPr>
        <p:spPr>
          <a:xfrm>
            <a:off x="10075635" y="1393370"/>
            <a:ext cx="6033407" cy="3302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2" name="TextBox 17">
            <a:extLst>
              <a:ext uri="{FF2B5EF4-FFF2-40B4-BE49-F238E27FC236}">
                <a16:creationId xmlns:a16="http://schemas.microsoft.com/office/drawing/2014/main" id="{B8E2A6D2-91EB-A44A-80A3-407281E8C158}"/>
              </a:ext>
            </a:extLst>
          </p:cNvPr>
          <p:cNvSpPr txBox="1"/>
          <p:nvPr userDrawn="1"/>
        </p:nvSpPr>
        <p:spPr>
          <a:xfrm>
            <a:off x="10075635" y="2066807"/>
            <a:ext cx="6033407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1828434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000" spc="600">
                <a:solidFill>
                  <a:schemeClr val="tx1">
                    <a:lumMod val="85000"/>
                    <a:lumOff val="15000"/>
                  </a:schemeClr>
                </a:solidFill>
                <a:latin typeface="Heebo Light" pitchFamily="2" charset="-79"/>
                <a:ea typeface="Montserrat" charset="0"/>
                <a:cs typeface="Heebo Light" pitchFamily="2" charset="-79"/>
              </a:rPr>
              <a:t>SPENDIT AG</a:t>
            </a:r>
            <a:br>
              <a:rPr lang="en-US" sz="3000" spc="600">
                <a:solidFill>
                  <a:schemeClr val="tx1">
                    <a:lumMod val="85000"/>
                    <a:lumOff val="15000"/>
                  </a:schemeClr>
                </a:solidFill>
                <a:latin typeface="Heebo Light" pitchFamily="2" charset="-79"/>
                <a:ea typeface="Montserrat" charset="0"/>
                <a:cs typeface="Heebo Light" pitchFamily="2" charset="-79"/>
              </a:rPr>
            </a:br>
            <a:r>
              <a:rPr lang="en-US" sz="3000" spc="600" err="1">
                <a:solidFill>
                  <a:schemeClr val="tx1">
                    <a:lumMod val="85000"/>
                    <a:lumOff val="15000"/>
                  </a:schemeClr>
                </a:solidFill>
                <a:latin typeface="Heebo Light" pitchFamily="2" charset="-79"/>
                <a:ea typeface="Montserrat" charset="0"/>
                <a:cs typeface="Heebo Light" pitchFamily="2" charset="-79"/>
              </a:rPr>
              <a:t>Monatsbericht</a:t>
            </a:r>
            <a:endParaRPr lang="en-US" sz="3000" spc="600">
              <a:solidFill>
                <a:schemeClr val="tx1">
                  <a:lumMod val="85000"/>
                  <a:lumOff val="15000"/>
                </a:schemeClr>
              </a:solidFill>
              <a:latin typeface="Heebo Light" pitchFamily="2" charset="-79"/>
              <a:ea typeface="Montserrat" charset="0"/>
              <a:cs typeface="Heebo Light" pitchFamily="2" charset="-79"/>
            </a:endParaRPr>
          </a:p>
        </p:txBody>
      </p:sp>
      <p:pic>
        <p:nvPicPr>
          <p:cNvPr id="8" name="Grafik 7">
            <a:extLst>
              <a:ext uri="{FF2B5EF4-FFF2-40B4-BE49-F238E27FC236}">
                <a16:creationId xmlns:a16="http://schemas.microsoft.com/office/drawing/2014/main" id="{91CDBF91-D60E-B946-B90B-157D53727D6B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139734" y="3987402"/>
            <a:ext cx="1905207" cy="162899"/>
          </a:xfrm>
          <a:prstGeom prst="rect">
            <a:avLst/>
          </a:prstGeom>
        </p:spPr>
      </p:pic>
      <p:sp>
        <p:nvSpPr>
          <p:cNvPr id="14" name="Rechteck 13">
            <a:extLst>
              <a:ext uri="{FF2B5EF4-FFF2-40B4-BE49-F238E27FC236}">
                <a16:creationId xmlns:a16="http://schemas.microsoft.com/office/drawing/2014/main" id="{C7C8C0DB-D213-0141-8B94-5843E7EA11EC}"/>
              </a:ext>
            </a:extLst>
          </p:cNvPr>
          <p:cNvSpPr/>
          <p:nvPr userDrawn="1"/>
        </p:nvSpPr>
        <p:spPr>
          <a:xfrm>
            <a:off x="10075635" y="4695370"/>
            <a:ext cx="6033407" cy="45719"/>
          </a:xfrm>
          <a:prstGeom prst="rect">
            <a:avLst/>
          </a:prstGeom>
          <a:solidFill>
            <a:srgbClr val="3C3C3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7" name="Textfeld 16">
            <a:extLst>
              <a:ext uri="{FF2B5EF4-FFF2-40B4-BE49-F238E27FC236}">
                <a16:creationId xmlns:a16="http://schemas.microsoft.com/office/drawing/2014/main" id="{B864FAF0-146A-724C-A264-428F97B16945}"/>
              </a:ext>
            </a:extLst>
          </p:cNvPr>
          <p:cNvSpPr txBox="1"/>
          <p:nvPr userDrawn="1"/>
        </p:nvSpPr>
        <p:spPr>
          <a:xfrm>
            <a:off x="10075635" y="3136900"/>
            <a:ext cx="603340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b="0" i="0">
                <a:latin typeface="Heebo Light" pitchFamily="2" charset="-79"/>
                <a:cs typeface="Heebo Light" pitchFamily="2" charset="-79"/>
              </a:rPr>
              <a:t>Juni 2018</a:t>
            </a:r>
          </a:p>
        </p:txBody>
      </p:sp>
    </p:spTree>
    <p:extLst>
      <p:ext uri="{BB962C8B-B14F-4D97-AF65-F5344CB8AC3E}">
        <p14:creationId xmlns:p14="http://schemas.microsoft.com/office/powerpoint/2010/main" val="22861363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346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Grafik 15">
            <a:extLst>
              <a:ext uri="{FF2B5EF4-FFF2-40B4-BE49-F238E27FC236}">
                <a16:creationId xmlns:a16="http://schemas.microsoft.com/office/drawing/2014/main" id="{CE9125DE-57E5-424D-BCBA-9D3D8C81102F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443" y="0"/>
            <a:ext cx="18271113" cy="10288588"/>
          </a:xfrm>
          <a:prstGeom prst="rect">
            <a:avLst/>
          </a:prstGeom>
        </p:spPr>
      </p:pic>
      <p:sp>
        <p:nvSpPr>
          <p:cNvPr id="11" name="Rechteck 10">
            <a:extLst>
              <a:ext uri="{FF2B5EF4-FFF2-40B4-BE49-F238E27FC236}">
                <a16:creationId xmlns:a16="http://schemas.microsoft.com/office/drawing/2014/main" id="{EAEE7F06-A905-8347-8E98-94597E9C2B5F}"/>
              </a:ext>
            </a:extLst>
          </p:cNvPr>
          <p:cNvSpPr/>
          <p:nvPr userDrawn="1"/>
        </p:nvSpPr>
        <p:spPr>
          <a:xfrm>
            <a:off x="10075635" y="1393370"/>
            <a:ext cx="6033407" cy="3302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2" name="TextBox 17">
            <a:extLst>
              <a:ext uri="{FF2B5EF4-FFF2-40B4-BE49-F238E27FC236}">
                <a16:creationId xmlns:a16="http://schemas.microsoft.com/office/drawing/2014/main" id="{B8E2A6D2-91EB-A44A-80A3-407281E8C158}"/>
              </a:ext>
            </a:extLst>
          </p:cNvPr>
          <p:cNvSpPr txBox="1"/>
          <p:nvPr userDrawn="1"/>
        </p:nvSpPr>
        <p:spPr>
          <a:xfrm>
            <a:off x="10075635" y="2066807"/>
            <a:ext cx="6033407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1828434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000" spc="600">
                <a:solidFill>
                  <a:schemeClr val="tx1">
                    <a:lumMod val="85000"/>
                    <a:lumOff val="15000"/>
                  </a:schemeClr>
                </a:solidFill>
                <a:latin typeface="Heebo Light" pitchFamily="2" charset="-79"/>
                <a:ea typeface="Montserrat" charset="0"/>
                <a:cs typeface="Heebo Light" pitchFamily="2" charset="-79"/>
              </a:rPr>
              <a:t>SPENDIT AG</a:t>
            </a:r>
            <a:br>
              <a:rPr lang="en-US" sz="3000" spc="600">
                <a:solidFill>
                  <a:schemeClr val="tx1">
                    <a:lumMod val="85000"/>
                    <a:lumOff val="15000"/>
                  </a:schemeClr>
                </a:solidFill>
                <a:latin typeface="Heebo Light" pitchFamily="2" charset="-79"/>
                <a:ea typeface="Montserrat" charset="0"/>
                <a:cs typeface="Heebo Light" pitchFamily="2" charset="-79"/>
              </a:rPr>
            </a:br>
            <a:r>
              <a:rPr lang="en-US" sz="3000" spc="600" err="1">
                <a:solidFill>
                  <a:schemeClr val="tx1">
                    <a:lumMod val="85000"/>
                    <a:lumOff val="15000"/>
                  </a:schemeClr>
                </a:solidFill>
                <a:latin typeface="Heebo Light" pitchFamily="2" charset="-79"/>
                <a:ea typeface="Montserrat" charset="0"/>
                <a:cs typeface="Heebo Light" pitchFamily="2" charset="-79"/>
              </a:rPr>
              <a:t>Monatsbericht</a:t>
            </a:r>
            <a:endParaRPr lang="en-US" sz="3000" spc="600">
              <a:solidFill>
                <a:schemeClr val="tx1">
                  <a:lumMod val="85000"/>
                  <a:lumOff val="15000"/>
                </a:schemeClr>
              </a:solidFill>
              <a:latin typeface="Heebo Light" pitchFamily="2" charset="-79"/>
              <a:ea typeface="Montserrat" charset="0"/>
              <a:cs typeface="Heebo Light" pitchFamily="2" charset="-79"/>
            </a:endParaRPr>
          </a:p>
        </p:txBody>
      </p:sp>
      <p:pic>
        <p:nvPicPr>
          <p:cNvPr id="8" name="Grafik 7">
            <a:extLst>
              <a:ext uri="{FF2B5EF4-FFF2-40B4-BE49-F238E27FC236}">
                <a16:creationId xmlns:a16="http://schemas.microsoft.com/office/drawing/2014/main" id="{91CDBF91-D60E-B946-B90B-157D53727D6B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139734" y="3987402"/>
            <a:ext cx="1905207" cy="162899"/>
          </a:xfrm>
          <a:prstGeom prst="rect">
            <a:avLst/>
          </a:prstGeom>
        </p:spPr>
      </p:pic>
      <p:sp>
        <p:nvSpPr>
          <p:cNvPr id="14" name="Rechteck 13">
            <a:extLst>
              <a:ext uri="{FF2B5EF4-FFF2-40B4-BE49-F238E27FC236}">
                <a16:creationId xmlns:a16="http://schemas.microsoft.com/office/drawing/2014/main" id="{C7C8C0DB-D213-0141-8B94-5843E7EA11EC}"/>
              </a:ext>
            </a:extLst>
          </p:cNvPr>
          <p:cNvSpPr/>
          <p:nvPr userDrawn="1"/>
        </p:nvSpPr>
        <p:spPr>
          <a:xfrm>
            <a:off x="10075635" y="4695370"/>
            <a:ext cx="6033407" cy="45719"/>
          </a:xfrm>
          <a:prstGeom prst="rect">
            <a:avLst/>
          </a:prstGeom>
          <a:solidFill>
            <a:srgbClr val="3C3C3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6865254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347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Grafik 16">
            <a:extLst>
              <a:ext uri="{FF2B5EF4-FFF2-40B4-BE49-F238E27FC236}">
                <a16:creationId xmlns:a16="http://schemas.microsoft.com/office/drawing/2014/main" id="{A9F44A64-3A13-2447-B5A1-C9EBC85E3186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628537"/>
            <a:ext cx="18288000" cy="13385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64718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336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6.png"/><Relationship Id="rId4" Type="http://schemas.openxmlformats.org/officeDocument/2006/relationships/image" Target="../media/image15.e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spendit.de/lunchit/anfrage/" TargetMode="External"/><Relationship Id="rId7" Type="http://schemas.openxmlformats.org/officeDocument/2006/relationships/image" Target="../media/image1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hyperlink" Target="http://www.spendit.de/" TargetMode="External"/><Relationship Id="rId4" Type="http://schemas.openxmlformats.org/officeDocument/2006/relationships/hyperlink" Target="https://www.spendit.de/anfrage/" TargetMode="Externa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image" Target="../media/image19.jpeg"/><Relationship Id="rId7" Type="http://schemas.openxmlformats.org/officeDocument/2006/relationships/image" Target="../media/image2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7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hyperlink" Target="https://www.spendit.de/lunchit/anfrage/" TargetMode="External"/><Relationship Id="rId7" Type="http://schemas.openxmlformats.org/officeDocument/2006/relationships/image" Target="../media/image24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hyperlink" Target="http://www.spendit.de/" TargetMode="External"/><Relationship Id="rId4" Type="http://schemas.openxmlformats.org/officeDocument/2006/relationships/hyperlink" Target="https://www.spendit.de/anfrage/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spendit.de/lunchit/anfrage/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hyperlink" Target="http://www.spendit.de/" TargetMode="External"/><Relationship Id="rId4" Type="http://schemas.openxmlformats.org/officeDocument/2006/relationships/hyperlink" Target="https://www.spendit.de/anfrage/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spendit.de/lunchit/anfrage/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hyperlink" Target="http://www.spendit.de/" TargetMode="External"/><Relationship Id="rId4" Type="http://schemas.openxmlformats.org/officeDocument/2006/relationships/hyperlink" Target="https://www.spendit.de/anfrage/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spendit.de/lunchit/anfrage/" TargetMode="External"/><Relationship Id="rId7" Type="http://schemas.openxmlformats.org/officeDocument/2006/relationships/image" Target="../media/image2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hyperlink" Target="http://www.spendit.at/" TargetMode="External"/><Relationship Id="rId4" Type="http://schemas.openxmlformats.org/officeDocument/2006/relationships/hyperlink" Target="https://www.spendit.de/anfrage/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Grafik 8">
            <a:extLst>
              <a:ext uri="{FF2B5EF4-FFF2-40B4-BE49-F238E27FC236}">
                <a16:creationId xmlns:a16="http://schemas.microsoft.com/office/drawing/2014/main" id="{55EF2556-73AE-0343-BFEA-FE840C34039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61" y="0"/>
            <a:ext cx="18281678" cy="10288588"/>
          </a:xfrm>
          <a:prstGeom prst="rect">
            <a:avLst/>
          </a:prstGeom>
        </p:spPr>
      </p:pic>
      <p:grpSp>
        <p:nvGrpSpPr>
          <p:cNvPr id="10" name="Gruppieren 9">
            <a:extLst>
              <a:ext uri="{FF2B5EF4-FFF2-40B4-BE49-F238E27FC236}">
                <a16:creationId xmlns:a16="http://schemas.microsoft.com/office/drawing/2014/main" id="{17FF575D-E134-E74D-BB34-9736CEB407A2}"/>
              </a:ext>
            </a:extLst>
          </p:cNvPr>
          <p:cNvGrpSpPr/>
          <p:nvPr/>
        </p:nvGrpSpPr>
        <p:grpSpPr>
          <a:xfrm>
            <a:off x="4686299" y="2551489"/>
            <a:ext cx="8915403" cy="5197643"/>
            <a:chOff x="3170347" y="1576936"/>
            <a:chExt cx="5943602" cy="3465095"/>
          </a:xfrm>
        </p:grpSpPr>
        <p:sp>
          <p:nvSpPr>
            <p:cNvPr id="4" name="Rechteck 3">
              <a:extLst>
                <a:ext uri="{FF2B5EF4-FFF2-40B4-BE49-F238E27FC236}">
                  <a16:creationId xmlns:a16="http://schemas.microsoft.com/office/drawing/2014/main" id="{DD67BF56-050D-E042-BD2C-89F489B83186}"/>
                </a:ext>
              </a:extLst>
            </p:cNvPr>
            <p:cNvSpPr/>
            <p:nvPr/>
          </p:nvSpPr>
          <p:spPr>
            <a:xfrm>
              <a:off x="3170347" y="1576936"/>
              <a:ext cx="5943602" cy="346509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5" name="TextBox 17">
              <a:extLst>
                <a:ext uri="{FF2B5EF4-FFF2-40B4-BE49-F238E27FC236}">
                  <a16:creationId xmlns:a16="http://schemas.microsoft.com/office/drawing/2014/main" id="{A7CAC1B1-EF1C-9C4E-8CD2-37EA809C091A}"/>
                </a:ext>
              </a:extLst>
            </p:cNvPr>
            <p:cNvSpPr txBox="1"/>
            <p:nvPr/>
          </p:nvSpPr>
          <p:spPr>
            <a:xfrm>
              <a:off x="3229819" y="2376065"/>
              <a:ext cx="5775159" cy="73866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 defTabSz="2742651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de-DE" sz="4200" spc="900" dirty="0" err="1">
                  <a:solidFill>
                    <a:schemeClr val="tx1">
                      <a:lumMod val="85000"/>
                      <a:lumOff val="15000"/>
                    </a:schemeClr>
                  </a:solidFill>
                  <a:latin typeface="Helvetica Light" panose="020B0403020202020204" pitchFamily="34" charset="0"/>
                  <a:ea typeface="Montserrat" charset="0"/>
                  <a:cs typeface="Heebo Light" pitchFamily="2" charset="-79"/>
                </a:rPr>
                <a:t>How</a:t>
              </a:r>
              <a:r>
                <a:rPr lang="de-DE" sz="4200" spc="9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Helvetica Light" panose="020B0403020202020204" pitchFamily="34" charset="0"/>
                  <a:ea typeface="Montserrat" charset="0"/>
                  <a:cs typeface="Heebo Light" pitchFamily="2" charset="-79"/>
                </a:rPr>
                <a:t> </a:t>
              </a:r>
              <a:r>
                <a:rPr lang="de-DE" sz="4200" spc="900" dirty="0" err="1">
                  <a:solidFill>
                    <a:schemeClr val="tx1">
                      <a:lumMod val="85000"/>
                      <a:lumOff val="15000"/>
                    </a:schemeClr>
                  </a:solidFill>
                  <a:latin typeface="Helvetica Light" panose="020B0403020202020204" pitchFamily="34" charset="0"/>
                  <a:ea typeface="Montserrat" charset="0"/>
                  <a:cs typeface="Heebo Light" pitchFamily="2" charset="-79"/>
                </a:rPr>
                <a:t>to</a:t>
              </a:r>
              <a:r>
                <a:rPr lang="de-DE" sz="4200" spc="9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Helvetica Light" panose="020B0403020202020204" pitchFamily="34" charset="0"/>
                  <a:ea typeface="Montserrat" charset="0"/>
                  <a:cs typeface="Heebo Light" pitchFamily="2" charset="-79"/>
                </a:rPr>
                <a:t> </a:t>
              </a:r>
              <a:r>
                <a:rPr lang="de-DE" sz="4200" spc="900" dirty="0" err="1">
                  <a:solidFill>
                    <a:schemeClr val="tx1">
                      <a:lumMod val="85000"/>
                      <a:lumOff val="15000"/>
                    </a:schemeClr>
                  </a:solidFill>
                  <a:latin typeface="Helvetica Light" panose="020B0403020202020204" pitchFamily="34" charset="0"/>
                  <a:ea typeface="Montserrat" charset="0"/>
                  <a:cs typeface="Heebo Light" pitchFamily="2" charset="-79"/>
                </a:rPr>
                <a:t>Lunchit</a:t>
              </a:r>
              <a:endParaRPr lang="de-DE" sz="4200" spc="900" dirty="0">
                <a:solidFill>
                  <a:schemeClr val="tx1">
                    <a:lumMod val="85000"/>
                    <a:lumOff val="15000"/>
                  </a:schemeClr>
                </a:solidFill>
                <a:latin typeface="Helvetica Light" panose="020B0403020202020204" pitchFamily="34" charset="0"/>
                <a:ea typeface="Montserrat" charset="0"/>
                <a:cs typeface="Heebo Light" pitchFamily="2" charset="-79"/>
              </a:endParaRPr>
            </a:p>
            <a:p>
              <a:pPr algn="ctr" defTabSz="2742651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de-DE" sz="2400" spc="9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Helvetica Light" panose="020B0403020202020204" pitchFamily="34" charset="0"/>
                  <a:ea typeface="Montserrat" charset="0"/>
                  <a:cs typeface="Heebo Light" pitchFamily="2" charset="-79"/>
                </a:rPr>
                <a:t>Für Mitarbeiter</a:t>
              </a:r>
            </a:p>
          </p:txBody>
        </p:sp>
        <p:pic>
          <p:nvPicPr>
            <p:cNvPr id="6" name="Grafik 3">
              <a:extLst>
                <a:ext uri="{FF2B5EF4-FFF2-40B4-BE49-F238E27FC236}">
                  <a16:creationId xmlns:a16="http://schemas.microsoft.com/office/drawing/2014/main" id="{7E9B5E71-7CA4-B944-8C76-E3B5D737787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75790" y="3305473"/>
              <a:ext cx="2360021" cy="7261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11" name="Grafik 10">
            <a:extLst>
              <a:ext uri="{FF2B5EF4-FFF2-40B4-BE49-F238E27FC236}">
                <a16:creationId xmlns:a16="http://schemas.microsoft.com/office/drawing/2014/main" id="{26ECDBBD-DC6A-4E47-BFC7-84CDB09E041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711162" y="6821632"/>
            <a:ext cx="2786633" cy="624089"/>
          </a:xfrm>
          <a:prstGeom prst="rect">
            <a:avLst/>
          </a:prstGeom>
        </p:spPr>
      </p:pic>
      <p:cxnSp>
        <p:nvCxnSpPr>
          <p:cNvPr id="12" name="Gerader Verbinder 9">
            <a:extLst>
              <a:ext uri="{FF2B5EF4-FFF2-40B4-BE49-F238E27FC236}">
                <a16:creationId xmlns:a16="http://schemas.microsoft.com/office/drawing/2014/main" id="{36EBD38D-7355-7549-AF87-BA293791FD17}"/>
              </a:ext>
            </a:extLst>
          </p:cNvPr>
          <p:cNvCxnSpPr>
            <a:cxnSpLocks/>
          </p:cNvCxnSpPr>
          <p:nvPr/>
        </p:nvCxnSpPr>
        <p:spPr>
          <a:xfrm flipH="1">
            <a:off x="6093997" y="6396409"/>
            <a:ext cx="6160169" cy="0"/>
          </a:xfrm>
          <a:prstGeom prst="line">
            <a:avLst/>
          </a:prstGeom>
          <a:ln w="22225">
            <a:solidFill>
              <a:srgbClr val="D9D9D9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9024835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Rechteck 60">
            <a:extLst>
              <a:ext uri="{FF2B5EF4-FFF2-40B4-BE49-F238E27FC236}">
                <a16:creationId xmlns:a16="http://schemas.microsoft.com/office/drawing/2014/main" id="{BA84ACD9-2BFC-C745-8AB2-D5C0BDA57D36}"/>
              </a:ext>
            </a:extLst>
          </p:cNvPr>
          <p:cNvSpPr/>
          <p:nvPr/>
        </p:nvSpPr>
        <p:spPr>
          <a:xfrm>
            <a:off x="12161744" y="4712386"/>
            <a:ext cx="4410096" cy="18621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de-DE" dirty="0">
                <a:solidFill>
                  <a:schemeClr val="bg1"/>
                </a:solidFill>
                <a:latin typeface="Helvetica" pitchFamily="2" charset="0"/>
                <a:cs typeface="Heebo Medium" pitchFamily="2" charset="-79"/>
              </a:rPr>
              <a:t>Jetzt direkt </a:t>
            </a:r>
            <a:r>
              <a:rPr lang="de-DE" b="1" dirty="0">
                <a:solidFill>
                  <a:schemeClr val="bg1"/>
                </a:solidFill>
                <a:latin typeface="Helvetica" pitchFamily="2" charset="0"/>
                <a:cs typeface="Heebo Medium" pitchFamily="2" charset="-79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Kunde werden</a:t>
            </a:r>
            <a:r>
              <a:rPr lang="de-DE" b="1" dirty="0">
                <a:solidFill>
                  <a:schemeClr val="bg1"/>
                </a:solidFill>
                <a:latin typeface="Helvetica" pitchFamily="2" charset="0"/>
                <a:cs typeface="Heebo Medium" pitchFamily="2" charset="-79"/>
              </a:rPr>
              <a:t> </a:t>
            </a:r>
            <a:r>
              <a:rPr lang="de-DE" dirty="0">
                <a:solidFill>
                  <a:schemeClr val="bg1"/>
                </a:solidFill>
                <a:latin typeface="Helvetica" pitchFamily="2" charset="0"/>
                <a:cs typeface="Heebo Medium" pitchFamily="2" charset="-79"/>
              </a:rPr>
              <a:t>und Ihre Mitarbeiter noch heute begeistern oder unverbindlich </a:t>
            </a:r>
            <a:r>
              <a:rPr lang="de-DE" b="1" dirty="0">
                <a:solidFill>
                  <a:schemeClr val="bg1"/>
                </a:solidFill>
                <a:latin typeface="Helvetica" pitchFamily="2" charset="0"/>
                <a:cs typeface="Heebo Medium" pitchFamily="2" charset="-79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anfragen</a:t>
            </a:r>
            <a:r>
              <a:rPr lang="de-DE" dirty="0">
                <a:solidFill>
                  <a:schemeClr val="bg1"/>
                </a:solidFill>
                <a:latin typeface="Helvetica" pitchFamily="2" charset="0"/>
                <a:cs typeface="Heebo Medium" pitchFamily="2" charset="-79"/>
              </a:rPr>
              <a:t>! </a:t>
            </a:r>
          </a:p>
          <a:p>
            <a:pPr algn="ctr"/>
            <a:endParaRPr lang="de-DE" dirty="0">
              <a:solidFill>
                <a:schemeClr val="bg1"/>
              </a:solidFill>
              <a:latin typeface="Helvetica" pitchFamily="2" charset="0"/>
              <a:cs typeface="Heebo Medium" pitchFamily="2" charset="-79"/>
            </a:endParaRPr>
          </a:p>
          <a:p>
            <a:pPr algn="ctr"/>
            <a:r>
              <a:rPr lang="de-DE" dirty="0">
                <a:solidFill>
                  <a:schemeClr val="bg1"/>
                </a:solidFill>
                <a:latin typeface="Helvetica" pitchFamily="2" charset="0"/>
                <a:cs typeface="Heebo Medium" pitchFamily="2" charset="-79"/>
              </a:rPr>
              <a:t>Mehr Infos unter: </a:t>
            </a:r>
            <a:r>
              <a:rPr lang="de-DE" b="1" dirty="0">
                <a:solidFill>
                  <a:schemeClr val="bg1"/>
                </a:solidFill>
                <a:latin typeface="Helvetica" pitchFamily="2" charset="0"/>
                <a:cs typeface="Heebo Medium" pitchFamily="2" charset="-79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www.spendit.de</a:t>
            </a:r>
            <a:endParaRPr lang="de-DE" b="1" dirty="0">
              <a:solidFill>
                <a:schemeClr val="bg1"/>
              </a:solidFill>
              <a:latin typeface="Helvetica" pitchFamily="2" charset="0"/>
              <a:cs typeface="Heebo Medium" pitchFamily="2" charset="-79"/>
              <a:hlinkClick r:id="" action="ppaction://noaction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  <a:p>
            <a:pPr algn="ctr"/>
            <a:endParaRPr lang="de-DE" sz="2501" u="sng" dirty="0">
              <a:solidFill>
                <a:schemeClr val="bg1"/>
              </a:solidFill>
              <a:latin typeface="Helvetica" pitchFamily="2" charset="0"/>
              <a:cs typeface="Heebo Medium" pitchFamily="2" charset="-79"/>
              <a:hlinkClick r:id="" action="ppaction://noaction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</p:txBody>
      </p:sp>
      <p:sp>
        <p:nvSpPr>
          <p:cNvPr id="19" name="TextBox 17">
            <a:extLst>
              <a:ext uri="{FF2B5EF4-FFF2-40B4-BE49-F238E27FC236}">
                <a16:creationId xmlns:a16="http://schemas.microsoft.com/office/drawing/2014/main" id="{4573938D-E654-4B0A-B239-37B6911E38B2}"/>
              </a:ext>
            </a:extLst>
          </p:cNvPr>
          <p:cNvSpPr txBox="1"/>
          <p:nvPr/>
        </p:nvSpPr>
        <p:spPr>
          <a:xfrm>
            <a:off x="-2814" y="607451"/>
            <a:ext cx="18285179" cy="12852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1828251">
              <a:lnSpc>
                <a:spcPct val="120000"/>
              </a:lnSpc>
              <a:defRPr/>
            </a:pPr>
            <a:r>
              <a:rPr lang="de-DE" sz="4200" spc="300" dirty="0">
                <a:solidFill>
                  <a:schemeClr val="tx1">
                    <a:lumMod val="85000"/>
                    <a:lumOff val="15000"/>
                  </a:schemeClr>
                </a:solidFill>
                <a:latin typeface="Helvetica" pitchFamily="2" charset="0"/>
                <a:ea typeface="Montserrat" charset="0"/>
                <a:cs typeface="Heebo Medium" pitchFamily="2" charset="-79"/>
              </a:rPr>
              <a:t>Was ist </a:t>
            </a:r>
            <a:r>
              <a:rPr lang="de-DE" sz="4200" spc="3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Helvetica" pitchFamily="2" charset="0"/>
                <a:ea typeface="Montserrat" charset="0"/>
                <a:cs typeface="Heebo Medium" pitchFamily="2" charset="-79"/>
              </a:rPr>
              <a:t>Lunchit</a:t>
            </a:r>
            <a:r>
              <a:rPr lang="de-DE" sz="4200" spc="300" dirty="0">
                <a:solidFill>
                  <a:schemeClr val="tx1">
                    <a:lumMod val="85000"/>
                    <a:lumOff val="15000"/>
                  </a:schemeClr>
                </a:solidFill>
                <a:latin typeface="Helvetica" pitchFamily="2" charset="0"/>
                <a:ea typeface="Montserrat" charset="0"/>
                <a:cs typeface="Heebo Medium" pitchFamily="2" charset="-79"/>
              </a:rPr>
              <a:t>?</a:t>
            </a:r>
          </a:p>
          <a:p>
            <a:pPr lvl="0" algn="ctr">
              <a:lnSpc>
                <a:spcPct val="120000"/>
              </a:lnSpc>
            </a:pPr>
            <a:r>
              <a:rPr lang="de-DE" sz="2400" dirty="0">
                <a:solidFill>
                  <a:srgbClr val="000000">
                    <a:lumMod val="75000"/>
                    <a:lumOff val="25000"/>
                  </a:srgbClr>
                </a:solidFill>
                <a:latin typeface="Helvetica Light" panose="020B0403020202020204" pitchFamily="34" charset="0"/>
                <a:cs typeface="Heebo Light" pitchFamily="2" charset="-79"/>
              </a:rPr>
              <a:t>Lernen Sie Ihre neue Lieblings-App kennen</a:t>
            </a:r>
          </a:p>
        </p:txBody>
      </p:sp>
      <p:sp>
        <p:nvSpPr>
          <p:cNvPr id="21" name="Rechteck 20">
            <a:extLst>
              <a:ext uri="{FF2B5EF4-FFF2-40B4-BE49-F238E27FC236}">
                <a16:creationId xmlns:a16="http://schemas.microsoft.com/office/drawing/2014/main" id="{E24FD9EB-DCB8-C344-8490-2059278DC85A}"/>
              </a:ext>
            </a:extLst>
          </p:cNvPr>
          <p:cNvSpPr/>
          <p:nvPr/>
        </p:nvSpPr>
        <p:spPr>
          <a:xfrm>
            <a:off x="2" y="9824416"/>
            <a:ext cx="18288000" cy="518291"/>
          </a:xfrm>
          <a:prstGeom prst="rect">
            <a:avLst/>
          </a:prstGeom>
          <a:solidFill>
            <a:srgbClr val="8FA78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22" name="Grafik 21">
            <a:extLst>
              <a:ext uri="{FF2B5EF4-FFF2-40B4-BE49-F238E27FC236}">
                <a16:creationId xmlns:a16="http://schemas.microsoft.com/office/drawing/2014/main" id="{5C942137-2998-BB41-B757-C482E6B9B5C7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36042" y="9763106"/>
            <a:ext cx="2107841" cy="649020"/>
          </a:xfrm>
          <a:prstGeom prst="rect">
            <a:avLst/>
          </a:prstGeom>
        </p:spPr>
      </p:pic>
      <p:sp>
        <p:nvSpPr>
          <p:cNvPr id="23" name="Textfeld 22">
            <a:extLst>
              <a:ext uri="{FF2B5EF4-FFF2-40B4-BE49-F238E27FC236}">
                <a16:creationId xmlns:a16="http://schemas.microsoft.com/office/drawing/2014/main" id="{FADAB367-6429-8842-9D9B-62AE50AAF2FA}"/>
              </a:ext>
            </a:extLst>
          </p:cNvPr>
          <p:cNvSpPr txBox="1"/>
          <p:nvPr/>
        </p:nvSpPr>
        <p:spPr>
          <a:xfrm>
            <a:off x="2432727" y="7050450"/>
            <a:ext cx="733856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sz="2000" dirty="0">
                <a:latin typeface="Helvetica Light" panose="020B0403020202020204" pitchFamily="34" charset="0"/>
                <a:cs typeface="Heebo Medium" pitchFamily="2" charset="-79"/>
              </a:rPr>
              <a:t>Mit </a:t>
            </a:r>
            <a:r>
              <a:rPr lang="de-DE" sz="2000" dirty="0" err="1">
                <a:latin typeface="Helvetica Light" panose="020B0403020202020204" pitchFamily="34" charset="0"/>
                <a:cs typeface="Heebo Medium" pitchFamily="2" charset="-79"/>
              </a:rPr>
              <a:t>Lunchit</a:t>
            </a:r>
            <a:r>
              <a:rPr lang="de-DE" sz="2000" dirty="0">
                <a:latin typeface="Helvetica Light" panose="020B0403020202020204" pitchFamily="34" charset="0"/>
                <a:cs typeface="Heebo Medium" pitchFamily="2" charset="-79"/>
              </a:rPr>
              <a:t> zeigt Ihnen Ihr Arbeitgeber, dass er Ihre Arbeit und Ihre Leistung wertschätzt – jeden Tag.</a:t>
            </a:r>
            <a:endParaRPr lang="de-DE" sz="2000" dirty="0">
              <a:latin typeface="Helvetica Light" panose="020B0403020202020204" pitchFamily="34" charset="0"/>
              <a:cs typeface="Heebo Light" pitchFamily="2" charset="-79"/>
            </a:endParaRPr>
          </a:p>
        </p:txBody>
      </p:sp>
      <p:sp>
        <p:nvSpPr>
          <p:cNvPr id="24" name="Textfeld 23">
            <a:extLst>
              <a:ext uri="{FF2B5EF4-FFF2-40B4-BE49-F238E27FC236}">
                <a16:creationId xmlns:a16="http://schemas.microsoft.com/office/drawing/2014/main" id="{808448D6-940B-D14F-B774-76CB9F2303DC}"/>
              </a:ext>
            </a:extLst>
          </p:cNvPr>
          <p:cNvSpPr txBox="1"/>
          <p:nvPr/>
        </p:nvSpPr>
        <p:spPr>
          <a:xfrm>
            <a:off x="2432727" y="4150075"/>
            <a:ext cx="733856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sz="2000" dirty="0">
                <a:latin typeface="Helvetica Light" panose="020B0403020202020204" pitchFamily="34" charset="0"/>
                <a:cs typeface="Heebo Medium" pitchFamily="2" charset="-79"/>
              </a:rPr>
              <a:t>Der moderne Essenszuschuss: Denn mit der </a:t>
            </a:r>
            <a:r>
              <a:rPr lang="de-DE" sz="2000" dirty="0" err="1">
                <a:latin typeface="Helvetica Light" panose="020B0403020202020204" pitchFamily="34" charset="0"/>
                <a:cs typeface="Heebo Medium" pitchFamily="2" charset="-79"/>
              </a:rPr>
              <a:t>Lunchit</a:t>
            </a:r>
            <a:r>
              <a:rPr lang="de-DE" sz="2000" dirty="0">
                <a:latin typeface="Helvetica Light" panose="020B0403020202020204" pitchFamily="34" charset="0"/>
                <a:cs typeface="Heebo Medium" pitchFamily="2" charset="-79"/>
              </a:rPr>
              <a:t> App nutzen Sie die erste digitale Essensmarke weltweit.</a:t>
            </a:r>
          </a:p>
        </p:txBody>
      </p:sp>
      <p:sp>
        <p:nvSpPr>
          <p:cNvPr id="25" name="Textfeld 24">
            <a:extLst>
              <a:ext uri="{FF2B5EF4-FFF2-40B4-BE49-F238E27FC236}">
                <a16:creationId xmlns:a16="http://schemas.microsoft.com/office/drawing/2014/main" id="{9CEDF6B2-1E24-EA4C-9052-95DE178B43AF}"/>
              </a:ext>
            </a:extLst>
          </p:cNvPr>
          <p:cNvSpPr txBox="1"/>
          <p:nvPr/>
        </p:nvSpPr>
        <p:spPr>
          <a:xfrm>
            <a:off x="2432727" y="5492576"/>
            <a:ext cx="653379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sz="2000" dirty="0">
                <a:latin typeface="Helvetica Light" panose="020B0403020202020204" pitchFamily="34" charset="0"/>
                <a:cs typeface="Heebo Medium" pitchFamily="2" charset="-79"/>
              </a:rPr>
              <a:t>Sie erhalten Ihre Ausgaben für das Mittagessen von Ihrem Arbeitgeber rückerstattet. Alle Beträge finden Sie übersichtlich in der </a:t>
            </a:r>
            <a:r>
              <a:rPr lang="de-DE" sz="2000" dirty="0" err="1">
                <a:latin typeface="Helvetica Light" panose="020B0403020202020204" pitchFamily="34" charset="0"/>
                <a:cs typeface="Heebo Medium" pitchFamily="2" charset="-79"/>
              </a:rPr>
              <a:t>Lunchit</a:t>
            </a:r>
            <a:r>
              <a:rPr lang="de-DE" sz="2000" dirty="0">
                <a:latin typeface="Helvetica Light" panose="020B0403020202020204" pitchFamily="34" charset="0"/>
                <a:cs typeface="Heebo Medium" pitchFamily="2" charset="-79"/>
              </a:rPr>
              <a:t> App.</a:t>
            </a:r>
          </a:p>
        </p:txBody>
      </p:sp>
      <p:sp>
        <p:nvSpPr>
          <p:cNvPr id="29" name="Textfeld 28">
            <a:extLst>
              <a:ext uri="{FF2B5EF4-FFF2-40B4-BE49-F238E27FC236}">
                <a16:creationId xmlns:a16="http://schemas.microsoft.com/office/drawing/2014/main" id="{41606330-3921-A94E-AA42-344CDF16DE6B}"/>
              </a:ext>
            </a:extLst>
          </p:cNvPr>
          <p:cNvSpPr txBox="1"/>
          <p:nvPr/>
        </p:nvSpPr>
        <p:spPr>
          <a:xfrm>
            <a:off x="2432727" y="2747158"/>
            <a:ext cx="7338563" cy="707886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sz="2000" dirty="0">
                <a:latin typeface="Helvetica Light"/>
                <a:cs typeface="Heebo Medium"/>
              </a:rPr>
              <a:t>Das leckere Extra zum Gehalt: Mit der </a:t>
            </a:r>
            <a:r>
              <a:rPr lang="de-DE" sz="2000" dirty="0" err="1">
                <a:latin typeface="Helvetica Light"/>
                <a:cs typeface="Heebo Medium"/>
              </a:rPr>
              <a:t>Lunchit</a:t>
            </a:r>
            <a:r>
              <a:rPr lang="de-DE" sz="2000" dirty="0">
                <a:latin typeface="Helvetica Light"/>
                <a:cs typeface="Heebo Medium"/>
              </a:rPr>
              <a:t> App bezahlt Ihnen Ihr Arbeitgeber Ihr Mittagessen – bis zu 8,00 € täglich.  </a:t>
            </a:r>
            <a:endParaRPr lang="de-DE" sz="2000" dirty="0">
              <a:latin typeface="Helvetica Light" panose="020B0403020202020204" pitchFamily="34" charset="0"/>
              <a:cs typeface="Heebo Medium"/>
            </a:endParaRPr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94B91075-0A5E-E344-B307-BA2DB0A11870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43421" y="1879709"/>
            <a:ext cx="7154905" cy="65257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634075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Grafik 28">
            <a:extLst>
              <a:ext uri="{FF2B5EF4-FFF2-40B4-BE49-F238E27FC236}">
                <a16:creationId xmlns:a16="http://schemas.microsoft.com/office/drawing/2014/main" id="{565FCFBB-E214-D146-861D-51BFB9D141E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6054" y="4436753"/>
            <a:ext cx="3207689" cy="3116577"/>
          </a:xfrm>
          <a:prstGeom prst="rect">
            <a:avLst/>
          </a:prstGeom>
        </p:spPr>
      </p:pic>
      <p:sp>
        <p:nvSpPr>
          <p:cNvPr id="7" name="TextBox 17">
            <a:extLst>
              <a:ext uri="{FF2B5EF4-FFF2-40B4-BE49-F238E27FC236}">
                <a16:creationId xmlns:a16="http://schemas.microsoft.com/office/drawing/2014/main" id="{AB5FE63D-C7D3-0C4F-89B5-8B8203160BAA}"/>
              </a:ext>
            </a:extLst>
          </p:cNvPr>
          <p:cNvSpPr txBox="1"/>
          <p:nvPr/>
        </p:nvSpPr>
        <p:spPr>
          <a:xfrm>
            <a:off x="0" y="941111"/>
            <a:ext cx="18288000" cy="7848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2742651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de-DE" sz="4500" dirty="0">
                <a:solidFill>
                  <a:schemeClr val="tx1">
                    <a:lumMod val="85000"/>
                    <a:lumOff val="15000"/>
                  </a:schemeClr>
                </a:solidFill>
                <a:latin typeface="Helvetica" pitchFamily="2" charset="0"/>
                <a:ea typeface="Montserrat" charset="0"/>
                <a:cs typeface="Heebo Medium" pitchFamily="2" charset="-79"/>
              </a:rPr>
              <a:t>So einfach funktioniert </a:t>
            </a:r>
            <a:r>
              <a:rPr lang="de-DE" sz="45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Helvetica" pitchFamily="2" charset="0"/>
                <a:ea typeface="Montserrat" charset="0"/>
                <a:cs typeface="Heebo Medium" pitchFamily="2" charset="-79"/>
              </a:rPr>
              <a:t>Lunchit</a:t>
            </a:r>
            <a:endParaRPr lang="de-DE" sz="4500" dirty="0">
              <a:solidFill>
                <a:schemeClr val="tx1">
                  <a:lumMod val="85000"/>
                  <a:lumOff val="15000"/>
                </a:schemeClr>
              </a:solidFill>
              <a:latin typeface="Helvetica" pitchFamily="2" charset="0"/>
              <a:ea typeface="Montserrat" charset="0"/>
              <a:cs typeface="Heebo Medium" pitchFamily="2" charset="-79"/>
            </a:endParaRPr>
          </a:p>
        </p:txBody>
      </p:sp>
      <p:sp>
        <p:nvSpPr>
          <p:cNvPr id="30" name="Rechteck 29">
            <a:extLst>
              <a:ext uri="{FF2B5EF4-FFF2-40B4-BE49-F238E27FC236}">
                <a16:creationId xmlns:a16="http://schemas.microsoft.com/office/drawing/2014/main" id="{76F1CB7C-BA0B-0E49-A52D-F0AB31162CEC}"/>
              </a:ext>
            </a:extLst>
          </p:cNvPr>
          <p:cNvSpPr/>
          <p:nvPr/>
        </p:nvSpPr>
        <p:spPr>
          <a:xfrm>
            <a:off x="2" y="9824416"/>
            <a:ext cx="18288000" cy="518291"/>
          </a:xfrm>
          <a:prstGeom prst="rect">
            <a:avLst/>
          </a:prstGeom>
          <a:solidFill>
            <a:srgbClr val="8FA78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73" name="Grafik 72">
            <a:extLst>
              <a:ext uri="{FF2B5EF4-FFF2-40B4-BE49-F238E27FC236}">
                <a16:creationId xmlns:a16="http://schemas.microsoft.com/office/drawing/2014/main" id="{9E06070B-2DA8-F646-8440-93550CC39B0C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07442" y="9758239"/>
            <a:ext cx="2107841" cy="649020"/>
          </a:xfrm>
          <a:prstGeom prst="rect">
            <a:avLst/>
          </a:prstGeom>
        </p:spPr>
      </p:pic>
      <p:sp>
        <p:nvSpPr>
          <p:cNvPr id="14" name="Rechteck 13">
            <a:extLst>
              <a:ext uri="{FF2B5EF4-FFF2-40B4-BE49-F238E27FC236}">
                <a16:creationId xmlns:a16="http://schemas.microsoft.com/office/drawing/2014/main" id="{E938847F-AC61-F648-A280-51D90693D27B}"/>
              </a:ext>
            </a:extLst>
          </p:cNvPr>
          <p:cNvSpPr/>
          <p:nvPr/>
        </p:nvSpPr>
        <p:spPr>
          <a:xfrm>
            <a:off x="1469987" y="8420028"/>
            <a:ext cx="3730664" cy="10618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Clr>
                <a:schemeClr val="bg1"/>
              </a:buClr>
            </a:pPr>
            <a:r>
              <a:rPr lang="de-DE" sz="2100" dirty="0">
                <a:solidFill>
                  <a:schemeClr val="tx1">
                    <a:lumMod val="65000"/>
                    <a:lumOff val="35000"/>
                  </a:schemeClr>
                </a:solidFill>
                <a:latin typeface="Helvetica Light" panose="020B0403020202020204" pitchFamily="34" charset="0"/>
                <a:ea typeface="Montserrat Light" charset="0"/>
                <a:cs typeface="Heebo Light" pitchFamily="2" charset="-79"/>
              </a:rPr>
              <a:t>Mittagessen genießen und Beleg in der App fotografieren</a:t>
            </a:r>
          </a:p>
        </p:txBody>
      </p:sp>
      <p:sp>
        <p:nvSpPr>
          <p:cNvPr id="22" name="Rechteck 21">
            <a:extLst>
              <a:ext uri="{FF2B5EF4-FFF2-40B4-BE49-F238E27FC236}">
                <a16:creationId xmlns:a16="http://schemas.microsoft.com/office/drawing/2014/main" id="{702D2C97-AFD7-6740-88D1-428285D75469}"/>
              </a:ext>
            </a:extLst>
          </p:cNvPr>
          <p:cNvSpPr/>
          <p:nvPr/>
        </p:nvSpPr>
        <p:spPr>
          <a:xfrm>
            <a:off x="6846964" y="8431899"/>
            <a:ext cx="5161100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Clr>
                <a:schemeClr val="bg1"/>
              </a:buClr>
            </a:pPr>
            <a:r>
              <a:rPr lang="de-DE" sz="2100" dirty="0">
                <a:solidFill>
                  <a:schemeClr val="tx1">
                    <a:lumMod val="65000"/>
                    <a:lumOff val="35000"/>
                  </a:schemeClr>
                </a:solidFill>
                <a:latin typeface="Helvetica Light" panose="020B0403020202020204" pitchFamily="34" charset="0"/>
                <a:cs typeface="Heebo Light" pitchFamily="2" charset="-79"/>
              </a:rPr>
              <a:t>Betrag und Datum prüfen &amp; den Beleg mit einem Klick einreichen</a:t>
            </a:r>
          </a:p>
        </p:txBody>
      </p:sp>
      <p:sp>
        <p:nvSpPr>
          <p:cNvPr id="24" name="Rechteck 23">
            <a:extLst>
              <a:ext uri="{FF2B5EF4-FFF2-40B4-BE49-F238E27FC236}">
                <a16:creationId xmlns:a16="http://schemas.microsoft.com/office/drawing/2014/main" id="{3E6C3027-84E7-8741-8061-17D6BD5F536B}"/>
              </a:ext>
            </a:extLst>
          </p:cNvPr>
          <p:cNvSpPr/>
          <p:nvPr/>
        </p:nvSpPr>
        <p:spPr>
          <a:xfrm>
            <a:off x="13414655" y="8410775"/>
            <a:ext cx="3244484" cy="1061829"/>
          </a:xfrm>
          <a:prstGeom prst="rect">
            <a:avLst/>
          </a:prstGeom>
        </p:spPr>
        <p:txBody>
          <a:bodyPr wrap="square" anchor="t">
            <a:spAutoFit/>
          </a:bodyPr>
          <a:lstStyle/>
          <a:p>
            <a:pPr algn="ctr">
              <a:buClr>
                <a:schemeClr val="bg1"/>
              </a:buClr>
            </a:pPr>
            <a:r>
              <a:rPr lang="de-DE" sz="2100" dirty="0">
                <a:solidFill>
                  <a:schemeClr val="tx1">
                    <a:lumMod val="65000"/>
                    <a:lumOff val="35000"/>
                  </a:schemeClr>
                </a:solidFill>
                <a:latin typeface="Helvetica Light"/>
                <a:cs typeface="Heebo Light"/>
              </a:rPr>
              <a:t>Automatische Erstattung von bis zu 144 € mit dem nächsten Gehalt</a:t>
            </a:r>
          </a:p>
        </p:txBody>
      </p:sp>
      <p:sp>
        <p:nvSpPr>
          <p:cNvPr id="25" name="Rechteck 24">
            <a:extLst>
              <a:ext uri="{FF2B5EF4-FFF2-40B4-BE49-F238E27FC236}">
                <a16:creationId xmlns:a16="http://schemas.microsoft.com/office/drawing/2014/main" id="{E25578B0-9B2B-4146-836D-78AC0230C7D5}"/>
              </a:ext>
            </a:extLst>
          </p:cNvPr>
          <p:cNvSpPr/>
          <p:nvPr/>
        </p:nvSpPr>
        <p:spPr>
          <a:xfrm>
            <a:off x="1751971" y="7617882"/>
            <a:ext cx="324448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Clr>
                <a:schemeClr val="bg1"/>
              </a:buClr>
            </a:pPr>
            <a:r>
              <a:rPr lang="de-DE" sz="4800" b="1" dirty="0">
                <a:solidFill>
                  <a:srgbClr val="8FA785"/>
                </a:solidFill>
                <a:latin typeface="Heebo" pitchFamily="2" charset="-79"/>
                <a:ea typeface="Montserrat Light" charset="0"/>
                <a:cs typeface="Heebo" pitchFamily="2" charset="-79"/>
              </a:rPr>
              <a:t>1</a:t>
            </a:r>
          </a:p>
        </p:txBody>
      </p:sp>
      <p:sp>
        <p:nvSpPr>
          <p:cNvPr id="18" name="Rechteck 17">
            <a:extLst>
              <a:ext uri="{FF2B5EF4-FFF2-40B4-BE49-F238E27FC236}">
                <a16:creationId xmlns:a16="http://schemas.microsoft.com/office/drawing/2014/main" id="{D1C69035-8FDC-454E-9040-DC41861A05B4}"/>
              </a:ext>
            </a:extLst>
          </p:cNvPr>
          <p:cNvSpPr/>
          <p:nvPr/>
        </p:nvSpPr>
        <p:spPr>
          <a:xfrm>
            <a:off x="13416742" y="7608630"/>
            <a:ext cx="324448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Clr>
                <a:schemeClr val="bg1"/>
              </a:buClr>
            </a:pPr>
            <a:r>
              <a:rPr lang="de-DE" sz="4800" b="1" dirty="0">
                <a:solidFill>
                  <a:srgbClr val="8FA785"/>
                </a:solidFill>
                <a:latin typeface="Heebo" pitchFamily="2" charset="-79"/>
                <a:ea typeface="Montserrat Light" charset="0"/>
                <a:cs typeface="Heebo" pitchFamily="2" charset="-79"/>
              </a:rPr>
              <a:t>3</a:t>
            </a:r>
          </a:p>
        </p:txBody>
      </p:sp>
      <p:sp>
        <p:nvSpPr>
          <p:cNvPr id="4" name="Rechteck 3">
            <a:extLst>
              <a:ext uri="{FF2B5EF4-FFF2-40B4-BE49-F238E27FC236}">
                <a16:creationId xmlns:a16="http://schemas.microsoft.com/office/drawing/2014/main" id="{A54512E5-F802-194C-8AE0-451081B2D4F0}"/>
              </a:ext>
            </a:extLst>
          </p:cNvPr>
          <p:cNvSpPr/>
          <p:nvPr/>
        </p:nvSpPr>
        <p:spPr>
          <a:xfrm>
            <a:off x="10416746" y="4960798"/>
            <a:ext cx="91785" cy="12680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6" name="Rechteck 25">
            <a:extLst>
              <a:ext uri="{FF2B5EF4-FFF2-40B4-BE49-F238E27FC236}">
                <a16:creationId xmlns:a16="http://schemas.microsoft.com/office/drawing/2014/main" id="{09AD3F7C-C32A-8F41-AA7B-28452D8CD0FD}"/>
              </a:ext>
            </a:extLst>
          </p:cNvPr>
          <p:cNvSpPr/>
          <p:nvPr/>
        </p:nvSpPr>
        <p:spPr>
          <a:xfrm>
            <a:off x="7648669" y="7617882"/>
            <a:ext cx="324448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Clr>
                <a:schemeClr val="bg1"/>
              </a:buClr>
            </a:pPr>
            <a:r>
              <a:rPr lang="de-DE" sz="4800" b="1" dirty="0">
                <a:solidFill>
                  <a:srgbClr val="8FA785"/>
                </a:solidFill>
                <a:latin typeface="Heebo" pitchFamily="2" charset="-79"/>
                <a:ea typeface="Montserrat Light" charset="0"/>
                <a:cs typeface="Heebo" pitchFamily="2" charset="-79"/>
              </a:rPr>
              <a:t>2</a:t>
            </a:r>
          </a:p>
        </p:txBody>
      </p:sp>
      <p:sp>
        <p:nvSpPr>
          <p:cNvPr id="40" name="Textfeld 39">
            <a:extLst>
              <a:ext uri="{FF2B5EF4-FFF2-40B4-BE49-F238E27FC236}">
                <a16:creationId xmlns:a16="http://schemas.microsoft.com/office/drawing/2014/main" id="{DD628FB2-F61E-3643-80E5-391E328D369C}"/>
              </a:ext>
            </a:extLst>
          </p:cNvPr>
          <p:cNvSpPr txBox="1"/>
          <p:nvPr/>
        </p:nvSpPr>
        <p:spPr>
          <a:xfrm>
            <a:off x="13636827" y="4375353"/>
            <a:ext cx="1184715" cy="830997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lang="de-DE" sz="2400" dirty="0">
                <a:solidFill>
                  <a:srgbClr val="A2BC8B"/>
                </a:solidFill>
                <a:latin typeface="Heebo" pitchFamily="2" charset="-79"/>
                <a:cs typeface="Heebo" pitchFamily="2" charset="-79"/>
              </a:rPr>
              <a:t>18 x</a:t>
            </a:r>
          </a:p>
          <a:p>
            <a:pPr algn="ctr"/>
            <a:r>
              <a:rPr lang="de-DE" sz="2400" b="1" dirty="0">
                <a:solidFill>
                  <a:srgbClr val="A2BC8B"/>
                </a:solidFill>
                <a:latin typeface="Heebo" pitchFamily="2" charset="-79"/>
                <a:cs typeface="Heebo"/>
              </a:rPr>
              <a:t>8,00 €</a:t>
            </a:r>
          </a:p>
        </p:txBody>
      </p:sp>
      <p:sp>
        <p:nvSpPr>
          <p:cNvPr id="41" name="Textfeld 40">
            <a:extLst>
              <a:ext uri="{FF2B5EF4-FFF2-40B4-BE49-F238E27FC236}">
                <a16:creationId xmlns:a16="http://schemas.microsoft.com/office/drawing/2014/main" id="{2E8E409E-C60D-4D4C-BE59-4C7E74FAB6F0}"/>
              </a:ext>
            </a:extLst>
          </p:cNvPr>
          <p:cNvSpPr txBox="1"/>
          <p:nvPr/>
        </p:nvSpPr>
        <p:spPr>
          <a:xfrm>
            <a:off x="14449274" y="6385482"/>
            <a:ext cx="2401910" cy="600164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lang="de-DE" sz="3300" b="1" dirty="0">
                <a:solidFill>
                  <a:srgbClr val="A2BC8B"/>
                </a:solidFill>
                <a:latin typeface="Heebo" pitchFamily="2" charset="-79"/>
                <a:cs typeface="Heebo"/>
              </a:rPr>
              <a:t>+ 144,00 €</a:t>
            </a:r>
          </a:p>
        </p:txBody>
      </p:sp>
      <p:pic>
        <p:nvPicPr>
          <p:cNvPr id="13" name="Grafik 12">
            <a:extLst>
              <a:ext uri="{FF2B5EF4-FFF2-40B4-BE49-F238E27FC236}">
                <a16:creationId xmlns:a16="http://schemas.microsoft.com/office/drawing/2014/main" id="{75D008FA-F64B-D14B-9D04-CA216A8413BB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22823" y="2053646"/>
            <a:ext cx="3386421" cy="6120000"/>
          </a:xfrm>
          <a:prstGeom prst="rect">
            <a:avLst/>
          </a:prstGeom>
        </p:spPr>
      </p:pic>
      <p:pic>
        <p:nvPicPr>
          <p:cNvPr id="16" name="Grafik 15">
            <a:extLst>
              <a:ext uri="{FF2B5EF4-FFF2-40B4-BE49-F238E27FC236}">
                <a16:creationId xmlns:a16="http://schemas.microsoft.com/office/drawing/2014/main" id="{4309DFBF-0978-5D45-B46E-4EB792F11D0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1720" y="2050678"/>
            <a:ext cx="3444236" cy="6120000"/>
          </a:xfrm>
          <a:prstGeom prst="rect">
            <a:avLst/>
          </a:prstGeom>
        </p:spPr>
      </p:pic>
      <p:sp>
        <p:nvSpPr>
          <p:cNvPr id="2" name="Abgerundetes Rechteck 1">
            <a:extLst>
              <a:ext uri="{FF2B5EF4-FFF2-40B4-BE49-F238E27FC236}">
                <a16:creationId xmlns:a16="http://schemas.microsoft.com/office/drawing/2014/main" id="{F1C576DE-6898-8642-AC4B-104B5D8D6BF7}"/>
              </a:ext>
            </a:extLst>
          </p:cNvPr>
          <p:cNvSpPr/>
          <p:nvPr/>
        </p:nvSpPr>
        <p:spPr>
          <a:xfrm>
            <a:off x="13408615" y="2110818"/>
            <a:ext cx="3407793" cy="5453807"/>
          </a:xfrm>
          <a:prstGeom prst="roundRect">
            <a:avLst>
              <a:gd name="adj" fmla="val 8159"/>
            </a:avLst>
          </a:prstGeom>
          <a:noFill/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cxnSp>
        <p:nvCxnSpPr>
          <p:cNvPr id="6" name="Gerade Verbindung 5">
            <a:extLst>
              <a:ext uri="{FF2B5EF4-FFF2-40B4-BE49-F238E27FC236}">
                <a16:creationId xmlns:a16="http://schemas.microsoft.com/office/drawing/2014/main" id="{CA8230F2-D6A7-FA48-AB6D-90F6977032A2}"/>
              </a:ext>
            </a:extLst>
          </p:cNvPr>
          <p:cNvCxnSpPr/>
          <p:nvPr/>
        </p:nvCxnSpPr>
        <p:spPr>
          <a:xfrm>
            <a:off x="13722321" y="2465192"/>
            <a:ext cx="904363" cy="0"/>
          </a:xfrm>
          <a:prstGeom prst="line">
            <a:avLst/>
          </a:prstGeom>
          <a:ln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Gerade Verbindung 26">
            <a:extLst>
              <a:ext uri="{FF2B5EF4-FFF2-40B4-BE49-F238E27FC236}">
                <a16:creationId xmlns:a16="http://schemas.microsoft.com/office/drawing/2014/main" id="{8AF02A78-33AC-FB45-A4FB-5B5BE58A6718}"/>
              </a:ext>
            </a:extLst>
          </p:cNvPr>
          <p:cNvCxnSpPr/>
          <p:nvPr/>
        </p:nvCxnSpPr>
        <p:spPr>
          <a:xfrm>
            <a:off x="13722321" y="2706800"/>
            <a:ext cx="904363" cy="0"/>
          </a:xfrm>
          <a:prstGeom prst="line">
            <a:avLst/>
          </a:prstGeom>
          <a:ln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Gerade Verbindung 27">
            <a:extLst>
              <a:ext uri="{FF2B5EF4-FFF2-40B4-BE49-F238E27FC236}">
                <a16:creationId xmlns:a16="http://schemas.microsoft.com/office/drawing/2014/main" id="{7A7597F4-B33A-7D40-B0B8-B96FD7D19073}"/>
              </a:ext>
            </a:extLst>
          </p:cNvPr>
          <p:cNvCxnSpPr/>
          <p:nvPr/>
        </p:nvCxnSpPr>
        <p:spPr>
          <a:xfrm>
            <a:off x="13722321" y="3531990"/>
            <a:ext cx="904363" cy="0"/>
          </a:xfrm>
          <a:prstGeom prst="line">
            <a:avLst/>
          </a:prstGeom>
          <a:ln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Gerade Verbindung 31">
            <a:extLst>
              <a:ext uri="{FF2B5EF4-FFF2-40B4-BE49-F238E27FC236}">
                <a16:creationId xmlns:a16="http://schemas.microsoft.com/office/drawing/2014/main" id="{2C5B1067-A38F-C542-BF7A-C5D8D2A9634A}"/>
              </a:ext>
            </a:extLst>
          </p:cNvPr>
          <p:cNvCxnSpPr>
            <a:cxnSpLocks/>
          </p:cNvCxnSpPr>
          <p:nvPr/>
        </p:nvCxnSpPr>
        <p:spPr>
          <a:xfrm>
            <a:off x="15149673" y="3576590"/>
            <a:ext cx="1411582" cy="4"/>
          </a:xfrm>
          <a:prstGeom prst="line">
            <a:avLst/>
          </a:prstGeom>
          <a:ln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Gerade Verbindung 33">
            <a:extLst>
              <a:ext uri="{FF2B5EF4-FFF2-40B4-BE49-F238E27FC236}">
                <a16:creationId xmlns:a16="http://schemas.microsoft.com/office/drawing/2014/main" id="{FB95B343-B27E-7944-BEE6-C433ECC2CDB0}"/>
              </a:ext>
            </a:extLst>
          </p:cNvPr>
          <p:cNvCxnSpPr>
            <a:cxnSpLocks/>
          </p:cNvCxnSpPr>
          <p:nvPr/>
        </p:nvCxnSpPr>
        <p:spPr>
          <a:xfrm>
            <a:off x="15149673" y="3811827"/>
            <a:ext cx="1411582" cy="4"/>
          </a:xfrm>
          <a:prstGeom prst="line">
            <a:avLst/>
          </a:prstGeom>
          <a:ln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Gerade Verbindung 35">
            <a:extLst>
              <a:ext uri="{FF2B5EF4-FFF2-40B4-BE49-F238E27FC236}">
                <a16:creationId xmlns:a16="http://schemas.microsoft.com/office/drawing/2014/main" id="{D585050C-EBE2-BB45-9213-612249232A75}"/>
              </a:ext>
            </a:extLst>
          </p:cNvPr>
          <p:cNvCxnSpPr>
            <a:cxnSpLocks/>
          </p:cNvCxnSpPr>
          <p:nvPr/>
        </p:nvCxnSpPr>
        <p:spPr>
          <a:xfrm>
            <a:off x="15149673" y="4047064"/>
            <a:ext cx="1411582" cy="4"/>
          </a:xfrm>
          <a:prstGeom prst="line">
            <a:avLst/>
          </a:prstGeom>
          <a:ln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Gerade Verbindung 36">
            <a:extLst>
              <a:ext uri="{FF2B5EF4-FFF2-40B4-BE49-F238E27FC236}">
                <a16:creationId xmlns:a16="http://schemas.microsoft.com/office/drawing/2014/main" id="{F486A057-AC14-124C-82FA-8B9E10F9B185}"/>
              </a:ext>
            </a:extLst>
          </p:cNvPr>
          <p:cNvCxnSpPr>
            <a:cxnSpLocks/>
          </p:cNvCxnSpPr>
          <p:nvPr/>
        </p:nvCxnSpPr>
        <p:spPr>
          <a:xfrm>
            <a:off x="15149673" y="4282301"/>
            <a:ext cx="1411582" cy="4"/>
          </a:xfrm>
          <a:prstGeom prst="line">
            <a:avLst/>
          </a:prstGeom>
          <a:ln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Gerade Verbindung 37">
            <a:extLst>
              <a:ext uri="{FF2B5EF4-FFF2-40B4-BE49-F238E27FC236}">
                <a16:creationId xmlns:a16="http://schemas.microsoft.com/office/drawing/2014/main" id="{91ED9EB7-5568-5B46-96CD-3E7D0B85783A}"/>
              </a:ext>
            </a:extLst>
          </p:cNvPr>
          <p:cNvCxnSpPr>
            <a:cxnSpLocks/>
          </p:cNvCxnSpPr>
          <p:nvPr/>
        </p:nvCxnSpPr>
        <p:spPr>
          <a:xfrm>
            <a:off x="15149673" y="4517538"/>
            <a:ext cx="1411582" cy="4"/>
          </a:xfrm>
          <a:prstGeom prst="line">
            <a:avLst/>
          </a:prstGeom>
          <a:ln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Gerade Verbindung 41">
            <a:extLst>
              <a:ext uri="{FF2B5EF4-FFF2-40B4-BE49-F238E27FC236}">
                <a16:creationId xmlns:a16="http://schemas.microsoft.com/office/drawing/2014/main" id="{B72C630A-CE15-F448-8283-4732711EE363}"/>
              </a:ext>
            </a:extLst>
          </p:cNvPr>
          <p:cNvCxnSpPr>
            <a:cxnSpLocks/>
          </p:cNvCxnSpPr>
          <p:nvPr/>
        </p:nvCxnSpPr>
        <p:spPr>
          <a:xfrm>
            <a:off x="15149673" y="4752775"/>
            <a:ext cx="1411582" cy="4"/>
          </a:xfrm>
          <a:prstGeom prst="line">
            <a:avLst/>
          </a:prstGeom>
          <a:ln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Gerade Verbindung 42">
            <a:extLst>
              <a:ext uri="{FF2B5EF4-FFF2-40B4-BE49-F238E27FC236}">
                <a16:creationId xmlns:a16="http://schemas.microsoft.com/office/drawing/2014/main" id="{399D1344-B4EC-944F-9193-8BB840942871}"/>
              </a:ext>
            </a:extLst>
          </p:cNvPr>
          <p:cNvCxnSpPr>
            <a:cxnSpLocks/>
          </p:cNvCxnSpPr>
          <p:nvPr/>
        </p:nvCxnSpPr>
        <p:spPr>
          <a:xfrm>
            <a:off x="15149673" y="4988012"/>
            <a:ext cx="1411582" cy="4"/>
          </a:xfrm>
          <a:prstGeom prst="line">
            <a:avLst/>
          </a:prstGeom>
          <a:ln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Gerade Verbindung 43">
            <a:extLst>
              <a:ext uri="{FF2B5EF4-FFF2-40B4-BE49-F238E27FC236}">
                <a16:creationId xmlns:a16="http://schemas.microsoft.com/office/drawing/2014/main" id="{C16CDFFB-752A-E347-BA30-B2A009D3873D}"/>
              </a:ext>
            </a:extLst>
          </p:cNvPr>
          <p:cNvCxnSpPr>
            <a:cxnSpLocks/>
          </p:cNvCxnSpPr>
          <p:nvPr/>
        </p:nvCxnSpPr>
        <p:spPr>
          <a:xfrm>
            <a:off x="15149673" y="5223250"/>
            <a:ext cx="1411582" cy="4"/>
          </a:xfrm>
          <a:prstGeom prst="line">
            <a:avLst/>
          </a:prstGeom>
          <a:ln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Gerade Verbindung 44">
            <a:extLst>
              <a:ext uri="{FF2B5EF4-FFF2-40B4-BE49-F238E27FC236}">
                <a16:creationId xmlns:a16="http://schemas.microsoft.com/office/drawing/2014/main" id="{10822FC7-81C1-7542-88C8-1577D583974D}"/>
              </a:ext>
            </a:extLst>
          </p:cNvPr>
          <p:cNvCxnSpPr>
            <a:cxnSpLocks/>
          </p:cNvCxnSpPr>
          <p:nvPr/>
        </p:nvCxnSpPr>
        <p:spPr>
          <a:xfrm>
            <a:off x="13722321" y="5889731"/>
            <a:ext cx="2834478" cy="278"/>
          </a:xfrm>
          <a:prstGeom prst="line">
            <a:avLst/>
          </a:prstGeom>
          <a:ln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Gerade Verbindung 45">
            <a:extLst>
              <a:ext uri="{FF2B5EF4-FFF2-40B4-BE49-F238E27FC236}">
                <a16:creationId xmlns:a16="http://schemas.microsoft.com/office/drawing/2014/main" id="{C3A27DF5-3CA5-9D4F-AEF4-B7A7E99D2462}"/>
              </a:ext>
            </a:extLst>
          </p:cNvPr>
          <p:cNvCxnSpPr>
            <a:cxnSpLocks/>
          </p:cNvCxnSpPr>
          <p:nvPr/>
        </p:nvCxnSpPr>
        <p:spPr>
          <a:xfrm>
            <a:off x="15092675" y="7068316"/>
            <a:ext cx="1505013" cy="0"/>
          </a:xfrm>
          <a:prstGeom prst="line">
            <a:avLst/>
          </a:prstGeom>
          <a:ln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feld 16">
            <a:extLst>
              <a:ext uri="{FF2B5EF4-FFF2-40B4-BE49-F238E27FC236}">
                <a16:creationId xmlns:a16="http://schemas.microsoft.com/office/drawing/2014/main" id="{B40ADC19-431E-B34B-BEFC-BFE34F5A968C}"/>
              </a:ext>
            </a:extLst>
          </p:cNvPr>
          <p:cNvSpPr txBox="1"/>
          <p:nvPr/>
        </p:nvSpPr>
        <p:spPr>
          <a:xfrm>
            <a:off x="15118806" y="2665910"/>
            <a:ext cx="187601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4400" dirty="0">
                <a:solidFill>
                  <a:schemeClr val="accent3"/>
                </a:solidFill>
              </a:rPr>
              <a:t>LOHN</a:t>
            </a:r>
            <a:endParaRPr lang="de-DE" sz="2000" dirty="0">
              <a:solidFill>
                <a:schemeClr val="accent3"/>
              </a:solidFill>
            </a:endParaRPr>
          </a:p>
        </p:txBody>
      </p:sp>
      <p:pic>
        <p:nvPicPr>
          <p:cNvPr id="33" name="Grafik 32">
            <a:extLst>
              <a:ext uri="{FF2B5EF4-FFF2-40B4-BE49-F238E27FC236}">
                <a16:creationId xmlns:a16="http://schemas.microsoft.com/office/drawing/2014/main" id="{8AF76ECF-159B-408B-83E1-04C74695D6AD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60908" y="1969346"/>
            <a:ext cx="3585732" cy="6309710"/>
          </a:xfrm>
          <a:prstGeom prst="rect">
            <a:avLst/>
          </a:prstGeom>
        </p:spPr>
      </p:pic>
      <p:pic>
        <p:nvPicPr>
          <p:cNvPr id="5" name="Grafik 4">
            <a:extLst>
              <a:ext uri="{FF2B5EF4-FFF2-40B4-BE49-F238E27FC236}">
                <a16:creationId xmlns:a16="http://schemas.microsoft.com/office/drawing/2014/main" id="{1E3EC94C-7785-4B76-BD00-0F1507FF5873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0343083" y="2756495"/>
            <a:ext cx="2005886" cy="43615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45064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Rechteck 60">
            <a:extLst>
              <a:ext uri="{FF2B5EF4-FFF2-40B4-BE49-F238E27FC236}">
                <a16:creationId xmlns:a16="http://schemas.microsoft.com/office/drawing/2014/main" id="{BA84ACD9-2BFC-C745-8AB2-D5C0BDA57D36}"/>
              </a:ext>
            </a:extLst>
          </p:cNvPr>
          <p:cNvSpPr/>
          <p:nvPr/>
        </p:nvSpPr>
        <p:spPr>
          <a:xfrm>
            <a:off x="12161744" y="4712386"/>
            <a:ext cx="4410096" cy="18621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de-DE" dirty="0">
                <a:solidFill>
                  <a:schemeClr val="bg1"/>
                </a:solidFill>
                <a:latin typeface="Helvetica" pitchFamily="2" charset="0"/>
                <a:cs typeface="Heebo Medium" pitchFamily="2" charset="-79"/>
              </a:rPr>
              <a:t>Jetzt direkt </a:t>
            </a:r>
            <a:r>
              <a:rPr lang="de-DE" b="1" dirty="0">
                <a:solidFill>
                  <a:schemeClr val="bg1"/>
                </a:solidFill>
                <a:latin typeface="Helvetica" pitchFamily="2" charset="0"/>
                <a:cs typeface="Heebo Medium" pitchFamily="2" charset="-79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Kunde werden</a:t>
            </a:r>
            <a:r>
              <a:rPr lang="de-DE" b="1" dirty="0">
                <a:solidFill>
                  <a:schemeClr val="bg1"/>
                </a:solidFill>
                <a:latin typeface="Helvetica" pitchFamily="2" charset="0"/>
                <a:cs typeface="Heebo Medium" pitchFamily="2" charset="-79"/>
              </a:rPr>
              <a:t> </a:t>
            </a:r>
            <a:r>
              <a:rPr lang="de-DE" dirty="0">
                <a:solidFill>
                  <a:schemeClr val="bg1"/>
                </a:solidFill>
                <a:latin typeface="Helvetica" pitchFamily="2" charset="0"/>
                <a:cs typeface="Heebo Medium" pitchFamily="2" charset="-79"/>
              </a:rPr>
              <a:t>und Ihre Mitarbeiter noch heute begeistern oder unverbindlich </a:t>
            </a:r>
            <a:r>
              <a:rPr lang="de-DE" b="1" dirty="0">
                <a:solidFill>
                  <a:schemeClr val="bg1"/>
                </a:solidFill>
                <a:latin typeface="Helvetica" pitchFamily="2" charset="0"/>
                <a:cs typeface="Heebo Medium" pitchFamily="2" charset="-79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anfragen</a:t>
            </a:r>
            <a:r>
              <a:rPr lang="de-DE" dirty="0">
                <a:solidFill>
                  <a:schemeClr val="bg1"/>
                </a:solidFill>
                <a:latin typeface="Helvetica" pitchFamily="2" charset="0"/>
                <a:cs typeface="Heebo Medium" pitchFamily="2" charset="-79"/>
              </a:rPr>
              <a:t>! </a:t>
            </a:r>
          </a:p>
          <a:p>
            <a:pPr algn="ctr"/>
            <a:endParaRPr lang="de-DE" dirty="0">
              <a:solidFill>
                <a:schemeClr val="bg1"/>
              </a:solidFill>
              <a:latin typeface="Helvetica" pitchFamily="2" charset="0"/>
              <a:cs typeface="Heebo Medium" pitchFamily="2" charset="-79"/>
            </a:endParaRPr>
          </a:p>
          <a:p>
            <a:pPr algn="ctr"/>
            <a:r>
              <a:rPr lang="de-DE" dirty="0">
                <a:solidFill>
                  <a:schemeClr val="bg1"/>
                </a:solidFill>
                <a:latin typeface="Helvetica" pitchFamily="2" charset="0"/>
                <a:cs typeface="Heebo Medium" pitchFamily="2" charset="-79"/>
              </a:rPr>
              <a:t>Mehr Infos unter: </a:t>
            </a:r>
            <a:r>
              <a:rPr lang="de-DE" b="1" dirty="0">
                <a:solidFill>
                  <a:schemeClr val="bg1"/>
                </a:solidFill>
                <a:latin typeface="Helvetica" pitchFamily="2" charset="0"/>
                <a:cs typeface="Heebo Medium" pitchFamily="2" charset="-79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www.spendit.de</a:t>
            </a:r>
            <a:endParaRPr lang="de-DE" b="1" dirty="0">
              <a:solidFill>
                <a:schemeClr val="bg1"/>
              </a:solidFill>
              <a:latin typeface="Helvetica" pitchFamily="2" charset="0"/>
              <a:cs typeface="Heebo Medium" pitchFamily="2" charset="-79"/>
              <a:hlinkClick r:id="" action="ppaction://noaction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  <a:p>
            <a:pPr algn="ctr"/>
            <a:endParaRPr lang="de-DE" sz="2501" u="sng" dirty="0">
              <a:solidFill>
                <a:schemeClr val="bg1"/>
              </a:solidFill>
              <a:latin typeface="Helvetica" pitchFamily="2" charset="0"/>
              <a:cs typeface="Heebo Medium" pitchFamily="2" charset="-79"/>
              <a:hlinkClick r:id="" action="ppaction://noaction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</p:txBody>
      </p:sp>
      <p:sp>
        <p:nvSpPr>
          <p:cNvPr id="21" name="Rechteck 20">
            <a:extLst>
              <a:ext uri="{FF2B5EF4-FFF2-40B4-BE49-F238E27FC236}">
                <a16:creationId xmlns:a16="http://schemas.microsoft.com/office/drawing/2014/main" id="{E24FD9EB-DCB8-C344-8490-2059278DC85A}"/>
              </a:ext>
            </a:extLst>
          </p:cNvPr>
          <p:cNvSpPr/>
          <p:nvPr/>
        </p:nvSpPr>
        <p:spPr>
          <a:xfrm>
            <a:off x="2" y="9824416"/>
            <a:ext cx="18288000" cy="518291"/>
          </a:xfrm>
          <a:prstGeom prst="rect">
            <a:avLst/>
          </a:prstGeom>
          <a:solidFill>
            <a:srgbClr val="8FA78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22" name="Grafik 21">
            <a:extLst>
              <a:ext uri="{FF2B5EF4-FFF2-40B4-BE49-F238E27FC236}">
                <a16:creationId xmlns:a16="http://schemas.microsoft.com/office/drawing/2014/main" id="{5C942137-2998-BB41-B757-C482E6B9B5C7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36042" y="9763106"/>
            <a:ext cx="2107841" cy="649020"/>
          </a:xfrm>
          <a:prstGeom prst="rect">
            <a:avLst/>
          </a:prstGeom>
        </p:spPr>
      </p:pic>
      <p:sp>
        <p:nvSpPr>
          <p:cNvPr id="23" name="Textfeld 22">
            <a:extLst>
              <a:ext uri="{FF2B5EF4-FFF2-40B4-BE49-F238E27FC236}">
                <a16:creationId xmlns:a16="http://schemas.microsoft.com/office/drawing/2014/main" id="{FADAB367-6429-8842-9D9B-62AE50AAF2FA}"/>
              </a:ext>
            </a:extLst>
          </p:cNvPr>
          <p:cNvSpPr txBox="1"/>
          <p:nvPr/>
        </p:nvSpPr>
        <p:spPr>
          <a:xfrm>
            <a:off x="3547549" y="3960941"/>
            <a:ext cx="3308467" cy="4708981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de-DE" sz="2000" dirty="0">
                <a:latin typeface="Helvetica Light"/>
              </a:rPr>
              <a:t>Je nach Vereinbarung mit dem Arbeitgeber werden Ihnen bis zu </a:t>
            </a:r>
            <a:r>
              <a:rPr lang="de-DE" sz="2000" dirty="0">
                <a:latin typeface="Helvetica"/>
                <a:cs typeface="Helvetica"/>
              </a:rPr>
              <a:t>€</a:t>
            </a:r>
            <a:r>
              <a:rPr lang="de-DE" sz="2000" dirty="0">
                <a:latin typeface="Helvetica Light"/>
              </a:rPr>
              <a:t> 8,00 pro Tag netto für Mahlzeiten in Gastronomiebetrieben erstattet.</a:t>
            </a:r>
            <a:br>
              <a:rPr lang="de-DE" sz="2000" dirty="0">
                <a:latin typeface="Helvetica Light" panose="020B0403020202020204" pitchFamily="34" charset="0"/>
              </a:rPr>
            </a:br>
            <a:endParaRPr lang="de-DE" sz="2000" dirty="0">
              <a:latin typeface="Helvetica Light" panose="020B0403020202020204" pitchFamily="34" charset="0"/>
            </a:endParaRPr>
          </a:p>
          <a:p>
            <a:r>
              <a:rPr lang="de-DE" sz="2000" dirty="0">
                <a:latin typeface="Helvetica Light"/>
              </a:rPr>
              <a:t>Im Supermarkt, Bäckerei oder Imbiss (z.B. Döner etc.) können </a:t>
            </a:r>
            <a:r>
              <a:rPr lang="de-DE" sz="2000" dirty="0">
                <a:latin typeface="Helvetica Light"/>
                <a:cs typeface="Helvetica"/>
              </a:rPr>
              <a:t>2,00</a:t>
            </a:r>
            <a:r>
              <a:rPr lang="de-DE" sz="2000" dirty="0">
                <a:latin typeface="Helvetica"/>
                <a:cs typeface="Helvetica"/>
              </a:rPr>
              <a:t> € </a:t>
            </a:r>
            <a:r>
              <a:rPr lang="de-DE" sz="2000" dirty="0">
                <a:latin typeface="Helvetica Light"/>
              </a:rPr>
              <a:t>pro Tag erstattet werden.</a:t>
            </a:r>
          </a:p>
          <a:p>
            <a:endParaRPr lang="de-DE" sz="2000" dirty="0">
              <a:latin typeface="Helvetica Light" panose="020B0403020202020204" pitchFamily="34" charset="0"/>
            </a:endParaRPr>
          </a:p>
          <a:p>
            <a:r>
              <a:rPr lang="de-DE" sz="2000" dirty="0">
                <a:latin typeface="Helvetica Light" panose="020B0403020202020204" pitchFamily="34" charset="0"/>
              </a:rPr>
              <a:t>In der Lunchit App wählen Sie bei der Einreichung die richtige Kategorie aus.</a:t>
            </a:r>
          </a:p>
        </p:txBody>
      </p:sp>
      <p:sp>
        <p:nvSpPr>
          <p:cNvPr id="25" name="Textfeld 24">
            <a:extLst>
              <a:ext uri="{FF2B5EF4-FFF2-40B4-BE49-F238E27FC236}">
                <a16:creationId xmlns:a16="http://schemas.microsoft.com/office/drawing/2014/main" id="{9CEDF6B2-1E24-EA4C-9052-95DE178B43AF}"/>
              </a:ext>
            </a:extLst>
          </p:cNvPr>
          <p:cNvSpPr txBox="1"/>
          <p:nvPr/>
        </p:nvSpPr>
        <p:spPr>
          <a:xfrm>
            <a:off x="7693933" y="3973035"/>
            <a:ext cx="4023934" cy="53245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000" dirty="0">
                <a:latin typeface="Helvetica Light" panose="020B0403020202020204" pitchFamily="34" charset="0"/>
              </a:rPr>
              <a:t>Ihr Arbeitgeber kann Ihnen erstatten, was Sie an einem Arbeitstag von mindestens 4 Stunden als Mittagessen konsumiert haben, dies bedeutet: </a:t>
            </a:r>
          </a:p>
          <a:p>
            <a:r>
              <a:rPr lang="de-DE" sz="2000" dirty="0">
                <a:latin typeface="Helvetica" pitchFamily="2" charset="0"/>
              </a:rPr>
              <a:t>Lebensmittel, die zum direkten Verzehr geeignet sind.</a:t>
            </a:r>
          </a:p>
          <a:p>
            <a:endParaRPr lang="de-DE" sz="2000" dirty="0">
              <a:latin typeface="Helvetica Light" panose="020B0403020202020204" pitchFamily="34" charset="0"/>
            </a:endParaRPr>
          </a:p>
          <a:p>
            <a:r>
              <a:rPr lang="de-DE" sz="2000" dirty="0">
                <a:latin typeface="Helvetica Light" panose="020B0403020202020204" pitchFamily="34" charset="0"/>
              </a:rPr>
              <a:t>Dazu zählen nicht: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2000" dirty="0">
                <a:latin typeface="Helvetica Light" panose="020B0403020202020204" pitchFamily="34" charset="0"/>
              </a:rPr>
              <a:t>Tabakwaren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2000" dirty="0">
                <a:latin typeface="Helvetica Light" panose="020B0403020202020204" pitchFamily="34" charset="0"/>
              </a:rPr>
              <a:t>Alkoholischen Getränke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2000" dirty="0">
                <a:latin typeface="Helvetica Light" panose="020B0403020202020204" pitchFamily="34" charset="0"/>
              </a:rPr>
              <a:t>Non-food Produkte </a:t>
            </a:r>
          </a:p>
          <a:p>
            <a:endParaRPr lang="de-DE" sz="2000" dirty="0">
              <a:latin typeface="Helvetica Light" panose="020B0403020202020204" pitchFamily="34" charset="0"/>
            </a:endParaRPr>
          </a:p>
          <a:p>
            <a:r>
              <a:rPr lang="de-DE" sz="2000" dirty="0">
                <a:latin typeface="Helvetica Light" panose="020B0403020202020204" pitchFamily="34" charset="0"/>
              </a:rPr>
              <a:t>Bitte reduzieren Sie den ausgelesenen Rechnungsbetrag, um nicht erstattungsfähige Artikel.</a:t>
            </a:r>
          </a:p>
          <a:p>
            <a:endParaRPr lang="de-DE" sz="2000" dirty="0">
              <a:latin typeface="Helvetica Light" panose="020B0403020202020204" pitchFamily="34" charset="0"/>
            </a:endParaRPr>
          </a:p>
        </p:txBody>
      </p:sp>
      <p:pic>
        <p:nvPicPr>
          <p:cNvPr id="26" name="Grafik 25">
            <a:extLst>
              <a:ext uri="{FF2B5EF4-FFF2-40B4-BE49-F238E27FC236}">
                <a16:creationId xmlns:a16="http://schemas.microsoft.com/office/drawing/2014/main" id="{BC6C4ECF-DD6F-3644-8EE1-C347AEB827EA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176633" y="2578545"/>
            <a:ext cx="1228932" cy="946278"/>
          </a:xfrm>
          <a:prstGeom prst="rect">
            <a:avLst/>
          </a:prstGeom>
        </p:spPr>
      </p:pic>
      <p:sp>
        <p:nvSpPr>
          <p:cNvPr id="2" name="Textfeld 1">
            <a:extLst>
              <a:ext uri="{FF2B5EF4-FFF2-40B4-BE49-F238E27FC236}">
                <a16:creationId xmlns:a16="http://schemas.microsoft.com/office/drawing/2014/main" id="{F7BBE8E4-A303-B340-8123-B3B1DDACDC45}"/>
              </a:ext>
            </a:extLst>
          </p:cNvPr>
          <p:cNvSpPr txBox="1"/>
          <p:nvPr/>
        </p:nvSpPr>
        <p:spPr>
          <a:xfrm>
            <a:off x="13059764" y="3973035"/>
            <a:ext cx="3755923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000" dirty="0">
                <a:latin typeface="Helvetica Light" panose="020B0403020202020204" pitchFamily="34" charset="0"/>
              </a:rPr>
              <a:t>Sie können Ihr Mittagessen überall dort kaufen, wo Sie einen Rechnungsbeleg erhalten, also in jedem Supermarkt, Restaurant, Café, Imbiss usw. – Sie sind </a:t>
            </a:r>
            <a:r>
              <a:rPr lang="de-DE" sz="2000" dirty="0">
                <a:latin typeface="Helvetica" pitchFamily="2" charset="0"/>
              </a:rPr>
              <a:t>absolut flexibel </a:t>
            </a:r>
            <a:r>
              <a:rPr lang="de-DE" sz="2000" dirty="0">
                <a:latin typeface="Helvetica Light" panose="020B0403020202020204" pitchFamily="34" charset="0"/>
              </a:rPr>
              <a:t>in Ihrer Essenswahl!</a:t>
            </a:r>
          </a:p>
        </p:txBody>
      </p:sp>
      <p:pic>
        <p:nvPicPr>
          <p:cNvPr id="13" name="Grafik 12">
            <a:extLst>
              <a:ext uri="{FF2B5EF4-FFF2-40B4-BE49-F238E27FC236}">
                <a16:creationId xmlns:a16="http://schemas.microsoft.com/office/drawing/2014/main" id="{EF09B8D5-8CB3-7D4D-AF88-DA7FBE6205BC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4557" y="3936617"/>
            <a:ext cx="2710584" cy="5066861"/>
          </a:xfrm>
          <a:prstGeom prst="rect">
            <a:avLst/>
          </a:prstGeom>
        </p:spPr>
      </p:pic>
      <p:sp>
        <p:nvSpPr>
          <p:cNvPr id="14" name="TextBox 17">
            <a:extLst>
              <a:ext uri="{FF2B5EF4-FFF2-40B4-BE49-F238E27FC236}">
                <a16:creationId xmlns:a16="http://schemas.microsoft.com/office/drawing/2014/main" id="{1D664AAF-B97C-9246-9D8B-9D132C346540}"/>
              </a:ext>
            </a:extLst>
          </p:cNvPr>
          <p:cNvSpPr txBox="1"/>
          <p:nvPr/>
        </p:nvSpPr>
        <p:spPr>
          <a:xfrm>
            <a:off x="0" y="941111"/>
            <a:ext cx="18288000" cy="7848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2742651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de-DE" sz="4500" dirty="0">
                <a:solidFill>
                  <a:schemeClr val="tx1">
                    <a:lumMod val="85000"/>
                    <a:lumOff val="15000"/>
                  </a:schemeClr>
                </a:solidFill>
                <a:latin typeface="Helvetica" pitchFamily="2" charset="0"/>
                <a:ea typeface="Montserrat" charset="0"/>
                <a:cs typeface="Heebo Medium" pitchFamily="2" charset="-79"/>
              </a:rPr>
              <a:t>Was wird mir erstattet?</a:t>
            </a:r>
          </a:p>
        </p:txBody>
      </p:sp>
      <p:sp>
        <p:nvSpPr>
          <p:cNvPr id="16" name="Shape 2558">
            <a:extLst>
              <a:ext uri="{FF2B5EF4-FFF2-40B4-BE49-F238E27FC236}">
                <a16:creationId xmlns:a16="http://schemas.microsoft.com/office/drawing/2014/main" id="{EBB2FE91-CCFE-164A-A3F7-66955D269BBA}"/>
              </a:ext>
            </a:extLst>
          </p:cNvPr>
          <p:cNvSpPr/>
          <p:nvPr/>
        </p:nvSpPr>
        <p:spPr>
          <a:xfrm>
            <a:off x="8885984" y="2375346"/>
            <a:ext cx="1260000" cy="12600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800" y="20618"/>
                </a:moveTo>
                <a:cubicBezTo>
                  <a:pt x="5377" y="20618"/>
                  <a:pt x="982" y="16223"/>
                  <a:pt x="982" y="10800"/>
                </a:cubicBezTo>
                <a:cubicBezTo>
                  <a:pt x="982" y="5377"/>
                  <a:pt x="5377" y="982"/>
                  <a:pt x="10800" y="982"/>
                </a:cubicBezTo>
                <a:cubicBezTo>
                  <a:pt x="16223" y="982"/>
                  <a:pt x="20618" y="5377"/>
                  <a:pt x="20618" y="10800"/>
                </a:cubicBezTo>
                <a:cubicBezTo>
                  <a:pt x="20618" y="16223"/>
                  <a:pt x="16223" y="20618"/>
                  <a:pt x="10800" y="20618"/>
                </a:cubicBezTo>
                <a:moveTo>
                  <a:pt x="10800" y="0"/>
                </a:moveTo>
                <a:cubicBezTo>
                  <a:pt x="4836" y="0"/>
                  <a:pt x="0" y="4836"/>
                  <a:pt x="0" y="10800"/>
                </a:cubicBezTo>
                <a:cubicBezTo>
                  <a:pt x="0" y="16765"/>
                  <a:pt x="4836" y="21600"/>
                  <a:pt x="10800" y="21600"/>
                </a:cubicBezTo>
                <a:cubicBezTo>
                  <a:pt x="16764" y="21600"/>
                  <a:pt x="21600" y="16765"/>
                  <a:pt x="21600" y="10800"/>
                </a:cubicBezTo>
                <a:cubicBezTo>
                  <a:pt x="21600" y="4836"/>
                  <a:pt x="16764" y="0"/>
                  <a:pt x="10800" y="0"/>
                </a:cubicBezTo>
                <a:moveTo>
                  <a:pt x="11782" y="5891"/>
                </a:moveTo>
                <a:lnTo>
                  <a:pt x="9818" y="5891"/>
                </a:lnTo>
                <a:cubicBezTo>
                  <a:pt x="9547" y="5891"/>
                  <a:pt x="9327" y="6111"/>
                  <a:pt x="9327" y="6382"/>
                </a:cubicBezTo>
                <a:cubicBezTo>
                  <a:pt x="9327" y="6394"/>
                  <a:pt x="9334" y="6405"/>
                  <a:pt x="9334" y="6417"/>
                </a:cubicBezTo>
                <a:lnTo>
                  <a:pt x="9328" y="6417"/>
                </a:lnTo>
                <a:lnTo>
                  <a:pt x="9819" y="12308"/>
                </a:lnTo>
                <a:lnTo>
                  <a:pt x="9825" y="12307"/>
                </a:lnTo>
                <a:cubicBezTo>
                  <a:pt x="9844" y="12562"/>
                  <a:pt x="10050" y="12764"/>
                  <a:pt x="10309" y="12764"/>
                </a:cubicBezTo>
                <a:lnTo>
                  <a:pt x="11291" y="12764"/>
                </a:lnTo>
                <a:cubicBezTo>
                  <a:pt x="11550" y="12764"/>
                  <a:pt x="11756" y="12562"/>
                  <a:pt x="11775" y="12307"/>
                </a:cubicBezTo>
                <a:lnTo>
                  <a:pt x="11781" y="12308"/>
                </a:lnTo>
                <a:lnTo>
                  <a:pt x="12272" y="6417"/>
                </a:lnTo>
                <a:lnTo>
                  <a:pt x="12266" y="6417"/>
                </a:lnTo>
                <a:cubicBezTo>
                  <a:pt x="12267" y="6405"/>
                  <a:pt x="12273" y="6394"/>
                  <a:pt x="12273" y="6382"/>
                </a:cubicBezTo>
                <a:cubicBezTo>
                  <a:pt x="12273" y="6111"/>
                  <a:pt x="12053" y="5891"/>
                  <a:pt x="11782" y="5891"/>
                </a:cubicBezTo>
                <a:moveTo>
                  <a:pt x="10800" y="13745"/>
                </a:moveTo>
                <a:cubicBezTo>
                  <a:pt x="10258" y="13745"/>
                  <a:pt x="9818" y="14186"/>
                  <a:pt x="9818" y="14727"/>
                </a:cubicBezTo>
                <a:cubicBezTo>
                  <a:pt x="9818" y="15269"/>
                  <a:pt x="10258" y="15709"/>
                  <a:pt x="10800" y="15709"/>
                </a:cubicBezTo>
                <a:cubicBezTo>
                  <a:pt x="11342" y="15709"/>
                  <a:pt x="11782" y="15269"/>
                  <a:pt x="11782" y="14727"/>
                </a:cubicBezTo>
                <a:cubicBezTo>
                  <a:pt x="11782" y="14186"/>
                  <a:pt x="11342" y="13745"/>
                  <a:pt x="10800" y="13745"/>
                </a:cubicBezTo>
              </a:path>
            </a:pathLst>
          </a:custGeom>
          <a:solidFill>
            <a:srgbClr val="9CB38E"/>
          </a:solidFill>
          <a:ln w="12700">
            <a:noFill/>
            <a:miter lim="400000"/>
          </a:ln>
        </p:spPr>
        <p:txBody>
          <a:bodyPr lIns="28575" tIns="28575" rIns="28575" bIns="28575" anchor="ctr"/>
          <a:lstStyle/>
          <a:p>
            <a:pPr defTabSz="342895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2250"/>
          </a:p>
        </p:txBody>
      </p:sp>
      <p:sp>
        <p:nvSpPr>
          <p:cNvPr id="18" name="Shape 2794">
            <a:extLst>
              <a:ext uri="{FF2B5EF4-FFF2-40B4-BE49-F238E27FC236}">
                <a16:creationId xmlns:a16="http://schemas.microsoft.com/office/drawing/2014/main" id="{337C5688-B47B-7D4D-8283-C936BD1A0214}"/>
              </a:ext>
            </a:extLst>
          </p:cNvPr>
          <p:cNvSpPr/>
          <p:nvPr/>
        </p:nvSpPr>
        <p:spPr>
          <a:xfrm>
            <a:off x="3003093" y="2320301"/>
            <a:ext cx="1260000" cy="12600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800" y="20618"/>
                </a:moveTo>
                <a:cubicBezTo>
                  <a:pt x="5377" y="20618"/>
                  <a:pt x="982" y="16223"/>
                  <a:pt x="982" y="10800"/>
                </a:cubicBezTo>
                <a:cubicBezTo>
                  <a:pt x="982" y="5378"/>
                  <a:pt x="5377" y="982"/>
                  <a:pt x="10800" y="982"/>
                </a:cubicBezTo>
                <a:cubicBezTo>
                  <a:pt x="16223" y="982"/>
                  <a:pt x="20618" y="5378"/>
                  <a:pt x="20618" y="10800"/>
                </a:cubicBezTo>
                <a:cubicBezTo>
                  <a:pt x="20618" y="16223"/>
                  <a:pt x="16223" y="20618"/>
                  <a:pt x="10800" y="20618"/>
                </a:cubicBezTo>
                <a:moveTo>
                  <a:pt x="10800" y="0"/>
                </a:moveTo>
                <a:cubicBezTo>
                  <a:pt x="4836" y="0"/>
                  <a:pt x="0" y="4836"/>
                  <a:pt x="0" y="10800"/>
                </a:cubicBezTo>
                <a:cubicBezTo>
                  <a:pt x="0" y="16765"/>
                  <a:pt x="4836" y="21600"/>
                  <a:pt x="10800" y="21600"/>
                </a:cubicBezTo>
                <a:cubicBezTo>
                  <a:pt x="16764" y="21600"/>
                  <a:pt x="21600" y="16765"/>
                  <a:pt x="21600" y="10800"/>
                </a:cubicBezTo>
                <a:cubicBezTo>
                  <a:pt x="21600" y="4836"/>
                  <a:pt x="16764" y="0"/>
                  <a:pt x="10800" y="0"/>
                </a:cubicBezTo>
                <a:moveTo>
                  <a:pt x="11535" y="7724"/>
                </a:moveTo>
                <a:cubicBezTo>
                  <a:pt x="12082" y="7724"/>
                  <a:pt x="12586" y="7961"/>
                  <a:pt x="13047" y="8436"/>
                </a:cubicBezTo>
                <a:lnTo>
                  <a:pt x="13544" y="7424"/>
                </a:lnTo>
                <a:cubicBezTo>
                  <a:pt x="12888" y="6964"/>
                  <a:pt x="12248" y="6734"/>
                  <a:pt x="11621" y="6734"/>
                </a:cubicBezTo>
                <a:cubicBezTo>
                  <a:pt x="10757" y="6734"/>
                  <a:pt x="10048" y="7019"/>
                  <a:pt x="9494" y="7590"/>
                </a:cubicBezTo>
                <a:cubicBezTo>
                  <a:pt x="9019" y="8087"/>
                  <a:pt x="8691" y="8762"/>
                  <a:pt x="8510" y="9615"/>
                </a:cubicBezTo>
                <a:lnTo>
                  <a:pt x="7938" y="9615"/>
                </a:lnTo>
                <a:lnTo>
                  <a:pt x="7658" y="10327"/>
                </a:lnTo>
                <a:lnTo>
                  <a:pt x="8435" y="10327"/>
                </a:lnTo>
                <a:cubicBezTo>
                  <a:pt x="8428" y="10409"/>
                  <a:pt x="8423" y="10483"/>
                  <a:pt x="8419" y="10549"/>
                </a:cubicBezTo>
                <a:cubicBezTo>
                  <a:pt x="8415" y="10616"/>
                  <a:pt x="8414" y="10675"/>
                  <a:pt x="8414" y="10727"/>
                </a:cubicBezTo>
                <a:cubicBezTo>
                  <a:pt x="8414" y="10794"/>
                  <a:pt x="8415" y="10857"/>
                  <a:pt x="8419" y="10916"/>
                </a:cubicBezTo>
                <a:cubicBezTo>
                  <a:pt x="8423" y="10976"/>
                  <a:pt x="8428" y="11032"/>
                  <a:pt x="8435" y="11083"/>
                </a:cubicBezTo>
                <a:lnTo>
                  <a:pt x="7949" y="11083"/>
                </a:lnTo>
                <a:lnTo>
                  <a:pt x="7658" y="11784"/>
                </a:lnTo>
                <a:lnTo>
                  <a:pt x="8489" y="11784"/>
                </a:lnTo>
                <a:cubicBezTo>
                  <a:pt x="8604" y="12674"/>
                  <a:pt x="8896" y="13382"/>
                  <a:pt x="9364" y="13908"/>
                </a:cubicBezTo>
                <a:cubicBezTo>
                  <a:pt x="9904" y="14517"/>
                  <a:pt x="10656" y="14821"/>
                  <a:pt x="11621" y="14821"/>
                </a:cubicBezTo>
                <a:cubicBezTo>
                  <a:pt x="12219" y="14821"/>
                  <a:pt x="12762" y="14658"/>
                  <a:pt x="13252" y="14331"/>
                </a:cubicBezTo>
                <a:lnTo>
                  <a:pt x="13252" y="13097"/>
                </a:lnTo>
                <a:cubicBezTo>
                  <a:pt x="12978" y="13356"/>
                  <a:pt x="12733" y="13542"/>
                  <a:pt x="12517" y="13653"/>
                </a:cubicBezTo>
                <a:cubicBezTo>
                  <a:pt x="12280" y="13772"/>
                  <a:pt x="11981" y="13831"/>
                  <a:pt x="11621" y="13831"/>
                </a:cubicBezTo>
                <a:cubicBezTo>
                  <a:pt x="11067" y="13831"/>
                  <a:pt x="10627" y="13620"/>
                  <a:pt x="10304" y="13197"/>
                </a:cubicBezTo>
                <a:cubicBezTo>
                  <a:pt x="10023" y="12855"/>
                  <a:pt x="9839" y="12385"/>
                  <a:pt x="9753" y="11784"/>
                </a:cubicBezTo>
                <a:lnTo>
                  <a:pt x="11924" y="11784"/>
                </a:lnTo>
                <a:lnTo>
                  <a:pt x="12193" y="11083"/>
                </a:lnTo>
                <a:lnTo>
                  <a:pt x="9699" y="11083"/>
                </a:lnTo>
                <a:cubicBezTo>
                  <a:pt x="9692" y="11046"/>
                  <a:pt x="9688" y="10932"/>
                  <a:pt x="9688" y="10739"/>
                </a:cubicBezTo>
                <a:lnTo>
                  <a:pt x="9688" y="10483"/>
                </a:lnTo>
                <a:cubicBezTo>
                  <a:pt x="9688" y="10416"/>
                  <a:pt x="9692" y="10364"/>
                  <a:pt x="9699" y="10327"/>
                </a:cubicBezTo>
                <a:lnTo>
                  <a:pt x="12344" y="10327"/>
                </a:lnTo>
                <a:lnTo>
                  <a:pt x="12626" y="9615"/>
                </a:lnTo>
                <a:lnTo>
                  <a:pt x="9775" y="9615"/>
                </a:lnTo>
                <a:cubicBezTo>
                  <a:pt x="9868" y="9096"/>
                  <a:pt x="10051" y="8662"/>
                  <a:pt x="10325" y="8314"/>
                </a:cubicBezTo>
                <a:cubicBezTo>
                  <a:pt x="10649" y="7920"/>
                  <a:pt x="11052" y="7724"/>
                  <a:pt x="11535" y="7724"/>
                </a:cubicBezTo>
              </a:path>
            </a:pathLst>
          </a:custGeom>
          <a:solidFill>
            <a:srgbClr val="9CB38E"/>
          </a:solidFill>
          <a:ln w="12700">
            <a:miter lim="400000"/>
          </a:ln>
        </p:spPr>
        <p:txBody>
          <a:bodyPr lIns="28575" tIns="28575" rIns="28575" bIns="28575" anchor="ctr"/>
          <a:lstStyle/>
          <a:p>
            <a:pPr defTabSz="342895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2250"/>
          </a:p>
        </p:txBody>
      </p:sp>
      <p:cxnSp>
        <p:nvCxnSpPr>
          <p:cNvPr id="6" name="Gerade Verbindung 5">
            <a:extLst>
              <a:ext uri="{FF2B5EF4-FFF2-40B4-BE49-F238E27FC236}">
                <a16:creationId xmlns:a16="http://schemas.microsoft.com/office/drawing/2014/main" id="{ACF08E8B-3CC8-9748-A559-32C7BA58B130}"/>
              </a:ext>
            </a:extLst>
          </p:cNvPr>
          <p:cNvCxnSpPr>
            <a:cxnSpLocks/>
          </p:cNvCxnSpPr>
          <p:nvPr/>
        </p:nvCxnSpPr>
        <p:spPr>
          <a:xfrm>
            <a:off x="7111997" y="2578545"/>
            <a:ext cx="0" cy="641124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Gerade Verbindung 28">
            <a:extLst>
              <a:ext uri="{FF2B5EF4-FFF2-40B4-BE49-F238E27FC236}">
                <a16:creationId xmlns:a16="http://schemas.microsoft.com/office/drawing/2014/main" id="{1A822315-72AB-724D-B39A-4E5ADE8F1284}"/>
              </a:ext>
            </a:extLst>
          </p:cNvPr>
          <p:cNvCxnSpPr>
            <a:cxnSpLocks/>
          </p:cNvCxnSpPr>
          <p:nvPr/>
        </p:nvCxnSpPr>
        <p:spPr>
          <a:xfrm>
            <a:off x="12327466" y="2595478"/>
            <a:ext cx="0" cy="64080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6172984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Rechteck 60">
            <a:extLst>
              <a:ext uri="{FF2B5EF4-FFF2-40B4-BE49-F238E27FC236}">
                <a16:creationId xmlns:a16="http://schemas.microsoft.com/office/drawing/2014/main" id="{BA84ACD9-2BFC-C745-8AB2-D5C0BDA57D36}"/>
              </a:ext>
            </a:extLst>
          </p:cNvPr>
          <p:cNvSpPr/>
          <p:nvPr/>
        </p:nvSpPr>
        <p:spPr>
          <a:xfrm>
            <a:off x="12161744" y="4712386"/>
            <a:ext cx="4410096" cy="18621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de-DE" dirty="0">
                <a:solidFill>
                  <a:schemeClr val="bg1"/>
                </a:solidFill>
                <a:latin typeface="Helvetica" pitchFamily="2" charset="0"/>
                <a:cs typeface="Heebo Medium" pitchFamily="2" charset="-79"/>
              </a:rPr>
              <a:t>Jetzt direkt </a:t>
            </a:r>
            <a:r>
              <a:rPr lang="de-DE" b="1" dirty="0">
                <a:solidFill>
                  <a:schemeClr val="bg1"/>
                </a:solidFill>
                <a:latin typeface="Helvetica" pitchFamily="2" charset="0"/>
                <a:cs typeface="Heebo Medium" pitchFamily="2" charset="-79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Kunde werden</a:t>
            </a:r>
            <a:r>
              <a:rPr lang="de-DE" b="1" dirty="0">
                <a:solidFill>
                  <a:schemeClr val="bg1"/>
                </a:solidFill>
                <a:latin typeface="Helvetica" pitchFamily="2" charset="0"/>
                <a:cs typeface="Heebo Medium" pitchFamily="2" charset="-79"/>
              </a:rPr>
              <a:t> </a:t>
            </a:r>
            <a:r>
              <a:rPr lang="de-DE" dirty="0">
                <a:solidFill>
                  <a:schemeClr val="bg1"/>
                </a:solidFill>
                <a:latin typeface="Helvetica" pitchFamily="2" charset="0"/>
                <a:cs typeface="Heebo Medium" pitchFamily="2" charset="-79"/>
              </a:rPr>
              <a:t>und Ihre Mitarbeiter noch heute begeistern oder unverbindlich </a:t>
            </a:r>
            <a:r>
              <a:rPr lang="de-DE" b="1" dirty="0">
                <a:solidFill>
                  <a:schemeClr val="bg1"/>
                </a:solidFill>
                <a:latin typeface="Helvetica" pitchFamily="2" charset="0"/>
                <a:cs typeface="Heebo Medium" pitchFamily="2" charset="-79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anfragen</a:t>
            </a:r>
            <a:r>
              <a:rPr lang="de-DE" dirty="0">
                <a:solidFill>
                  <a:schemeClr val="bg1"/>
                </a:solidFill>
                <a:latin typeface="Helvetica" pitchFamily="2" charset="0"/>
                <a:cs typeface="Heebo Medium" pitchFamily="2" charset="-79"/>
              </a:rPr>
              <a:t>! </a:t>
            </a:r>
          </a:p>
          <a:p>
            <a:pPr algn="ctr"/>
            <a:endParaRPr lang="de-DE" dirty="0">
              <a:solidFill>
                <a:schemeClr val="bg1"/>
              </a:solidFill>
              <a:latin typeface="Helvetica" pitchFamily="2" charset="0"/>
              <a:cs typeface="Heebo Medium" pitchFamily="2" charset="-79"/>
            </a:endParaRPr>
          </a:p>
          <a:p>
            <a:pPr algn="ctr"/>
            <a:r>
              <a:rPr lang="de-DE" dirty="0">
                <a:solidFill>
                  <a:schemeClr val="bg1"/>
                </a:solidFill>
                <a:latin typeface="Helvetica" pitchFamily="2" charset="0"/>
                <a:cs typeface="Heebo Medium" pitchFamily="2" charset="-79"/>
              </a:rPr>
              <a:t>Mehr Infos unter: </a:t>
            </a:r>
            <a:r>
              <a:rPr lang="de-DE" b="1" dirty="0">
                <a:solidFill>
                  <a:schemeClr val="bg1"/>
                </a:solidFill>
                <a:latin typeface="Helvetica" pitchFamily="2" charset="0"/>
                <a:cs typeface="Heebo Medium" pitchFamily="2" charset="-79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www.spendit.de</a:t>
            </a:r>
            <a:endParaRPr lang="de-DE" b="1" dirty="0">
              <a:solidFill>
                <a:schemeClr val="bg1"/>
              </a:solidFill>
              <a:latin typeface="Helvetica" pitchFamily="2" charset="0"/>
              <a:cs typeface="Heebo Medium" pitchFamily="2" charset="-79"/>
              <a:hlinkClick r:id="" action="ppaction://noaction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  <a:p>
            <a:pPr algn="ctr"/>
            <a:endParaRPr lang="de-DE" sz="2501" u="sng" dirty="0">
              <a:solidFill>
                <a:schemeClr val="bg1"/>
              </a:solidFill>
              <a:latin typeface="Helvetica" pitchFamily="2" charset="0"/>
              <a:cs typeface="Heebo Medium" pitchFamily="2" charset="-79"/>
              <a:hlinkClick r:id="" action="ppaction://noaction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</p:txBody>
      </p:sp>
      <p:sp>
        <p:nvSpPr>
          <p:cNvPr id="21" name="Rechteck 20">
            <a:extLst>
              <a:ext uri="{FF2B5EF4-FFF2-40B4-BE49-F238E27FC236}">
                <a16:creationId xmlns:a16="http://schemas.microsoft.com/office/drawing/2014/main" id="{E24FD9EB-DCB8-C344-8490-2059278DC85A}"/>
              </a:ext>
            </a:extLst>
          </p:cNvPr>
          <p:cNvSpPr/>
          <p:nvPr/>
        </p:nvSpPr>
        <p:spPr>
          <a:xfrm>
            <a:off x="2" y="9824416"/>
            <a:ext cx="18288000" cy="518291"/>
          </a:xfrm>
          <a:prstGeom prst="rect">
            <a:avLst/>
          </a:prstGeom>
          <a:solidFill>
            <a:srgbClr val="8FA78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22" name="Grafik 21">
            <a:extLst>
              <a:ext uri="{FF2B5EF4-FFF2-40B4-BE49-F238E27FC236}">
                <a16:creationId xmlns:a16="http://schemas.microsoft.com/office/drawing/2014/main" id="{5C942137-2998-BB41-B757-C482E6B9B5C7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36042" y="9763106"/>
            <a:ext cx="2107841" cy="649020"/>
          </a:xfrm>
          <a:prstGeom prst="rect">
            <a:avLst/>
          </a:prstGeom>
        </p:spPr>
      </p:pic>
      <p:sp>
        <p:nvSpPr>
          <p:cNvPr id="23" name="Textfeld 22">
            <a:extLst>
              <a:ext uri="{FF2B5EF4-FFF2-40B4-BE49-F238E27FC236}">
                <a16:creationId xmlns:a16="http://schemas.microsoft.com/office/drawing/2014/main" id="{FADAB367-6429-8842-9D9B-62AE50AAF2FA}"/>
              </a:ext>
            </a:extLst>
          </p:cNvPr>
          <p:cNvSpPr txBox="1"/>
          <p:nvPr/>
        </p:nvSpPr>
        <p:spPr>
          <a:xfrm>
            <a:off x="2133601" y="4030065"/>
            <a:ext cx="3773658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000" dirty="0">
                <a:latin typeface="Helvetica Light" panose="020B0403020202020204" pitchFamily="34" charset="0"/>
                <a:cs typeface="Heebo Medium" pitchFamily="2" charset="-79"/>
              </a:rPr>
              <a:t>Sie können </a:t>
            </a:r>
            <a:r>
              <a:rPr lang="de-DE" sz="2000" dirty="0" err="1">
                <a:latin typeface="Helvetica Light" panose="020B0403020202020204" pitchFamily="34" charset="0"/>
                <a:cs typeface="Heebo Medium" pitchFamily="2" charset="-79"/>
              </a:rPr>
              <a:t>Lunchit</a:t>
            </a:r>
            <a:r>
              <a:rPr lang="de-DE" sz="2000" dirty="0">
                <a:latin typeface="Helvetica Light" panose="020B0403020202020204" pitchFamily="34" charset="0"/>
                <a:cs typeface="Heebo Medium" pitchFamily="2" charset="-79"/>
              </a:rPr>
              <a:t> an den Tagen in Anspruch nehmen, an denen Sie </a:t>
            </a:r>
            <a:r>
              <a:rPr lang="de-DE" sz="2000" dirty="0">
                <a:latin typeface="Helvetica" pitchFamily="2" charset="0"/>
                <a:cs typeface="Heebo Medium" pitchFamily="2" charset="-79"/>
              </a:rPr>
              <a:t>tatsächlich gearbeitet </a:t>
            </a:r>
            <a:r>
              <a:rPr lang="de-DE" sz="2000" dirty="0">
                <a:latin typeface="Helvetica Light" panose="020B0403020202020204" pitchFamily="34" charset="0"/>
                <a:cs typeface="Heebo Medium" pitchFamily="2" charset="-79"/>
              </a:rPr>
              <a:t>haben - dazu zählt auch Homeoffice.</a:t>
            </a:r>
          </a:p>
        </p:txBody>
      </p:sp>
      <p:sp>
        <p:nvSpPr>
          <p:cNvPr id="24" name="Textfeld 23">
            <a:extLst>
              <a:ext uri="{FF2B5EF4-FFF2-40B4-BE49-F238E27FC236}">
                <a16:creationId xmlns:a16="http://schemas.microsoft.com/office/drawing/2014/main" id="{808448D6-940B-D14F-B774-76CB9F2303DC}"/>
              </a:ext>
            </a:extLst>
          </p:cNvPr>
          <p:cNvSpPr txBox="1"/>
          <p:nvPr/>
        </p:nvSpPr>
        <p:spPr>
          <a:xfrm>
            <a:off x="13111300" y="4037749"/>
            <a:ext cx="3494413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000" dirty="0">
                <a:latin typeface="Helvetica Light" panose="020B0403020202020204" pitchFamily="34" charset="0"/>
                <a:cs typeface="Heebo Medium" pitchFamily="2" charset="-79"/>
              </a:rPr>
              <a:t>Sie dürfen </a:t>
            </a:r>
            <a:r>
              <a:rPr lang="de-DE" sz="2000" dirty="0" err="1">
                <a:latin typeface="Helvetica Light" panose="020B0403020202020204" pitchFamily="34" charset="0"/>
                <a:cs typeface="Heebo Medium" pitchFamily="2" charset="-79"/>
              </a:rPr>
              <a:t>Lunchit</a:t>
            </a:r>
            <a:r>
              <a:rPr lang="de-DE" sz="2000" dirty="0">
                <a:latin typeface="Helvetica Light" panose="020B0403020202020204" pitchFamily="34" charset="0"/>
                <a:cs typeface="Heebo Medium" pitchFamily="2" charset="-79"/>
              </a:rPr>
              <a:t> nicht in Anspruch nehmen, wenn Sie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2000" dirty="0">
                <a:latin typeface="Helvetica Light" panose="020B0403020202020204" pitchFamily="34" charset="0"/>
                <a:cs typeface="Heebo Medium" pitchFamily="2" charset="-79"/>
              </a:rPr>
              <a:t>im Urlaub,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2000" dirty="0">
                <a:latin typeface="Helvetica Light" panose="020B0403020202020204" pitchFamily="34" charset="0"/>
                <a:cs typeface="Heebo Medium" pitchFamily="2" charset="-79"/>
              </a:rPr>
              <a:t>krank,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2000" dirty="0">
                <a:latin typeface="Helvetica Light" panose="020B0403020202020204" pitchFamily="34" charset="0"/>
                <a:cs typeface="Heebo Medium" pitchFamily="2" charset="-79"/>
              </a:rPr>
              <a:t>auf einer Dienstreise sind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2000" dirty="0">
                <a:latin typeface="Helvetica Light" panose="020B0403020202020204" pitchFamily="34" charset="0"/>
                <a:cs typeface="Heebo Medium" pitchFamily="2" charset="-79"/>
              </a:rPr>
              <a:t>oder an arbeitsfreien Tagen (für die meisten heißt das: Wochenende)</a:t>
            </a:r>
          </a:p>
        </p:txBody>
      </p:sp>
      <p:sp>
        <p:nvSpPr>
          <p:cNvPr id="25" name="Textfeld 24">
            <a:extLst>
              <a:ext uri="{FF2B5EF4-FFF2-40B4-BE49-F238E27FC236}">
                <a16:creationId xmlns:a16="http://schemas.microsoft.com/office/drawing/2014/main" id="{9CEDF6B2-1E24-EA4C-9052-95DE178B43AF}"/>
              </a:ext>
            </a:extLst>
          </p:cNvPr>
          <p:cNvSpPr txBox="1"/>
          <p:nvPr/>
        </p:nvSpPr>
        <p:spPr>
          <a:xfrm>
            <a:off x="7916289" y="3970017"/>
            <a:ext cx="3293575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000" dirty="0">
                <a:latin typeface="Helvetica Light" panose="020B0403020202020204" pitchFamily="34" charset="0"/>
                <a:cs typeface="Heebo Medium" pitchFamily="2" charset="-79"/>
              </a:rPr>
              <a:t>Egal ob Lehrling, Teilzeitkraft, Praktikant, Werkstudent oder Vollzeitmitarbeiter – </a:t>
            </a:r>
            <a:r>
              <a:rPr lang="de-DE" sz="2000" dirty="0">
                <a:latin typeface="Helvetica" pitchFamily="2" charset="0"/>
                <a:cs typeface="Heebo Medium" pitchFamily="2" charset="-79"/>
              </a:rPr>
              <a:t>Jeder kann </a:t>
            </a:r>
            <a:r>
              <a:rPr lang="de-DE" sz="2000" dirty="0" err="1">
                <a:latin typeface="Helvetica" pitchFamily="2" charset="0"/>
                <a:cs typeface="Heebo Medium" pitchFamily="2" charset="-79"/>
              </a:rPr>
              <a:t>Lunchit</a:t>
            </a:r>
            <a:r>
              <a:rPr lang="de-DE" sz="2000" dirty="0">
                <a:latin typeface="Helvetica" pitchFamily="2" charset="0"/>
                <a:cs typeface="Heebo Medium" pitchFamily="2" charset="-79"/>
              </a:rPr>
              <a:t> nutzen</a:t>
            </a:r>
            <a:r>
              <a:rPr lang="de-DE" sz="2000" dirty="0">
                <a:latin typeface="Helvetica Light" panose="020B0403020202020204" pitchFamily="34" charset="0"/>
                <a:cs typeface="Heebo Medium" pitchFamily="2" charset="-79"/>
              </a:rPr>
              <a:t>! </a:t>
            </a:r>
          </a:p>
        </p:txBody>
      </p:sp>
      <p:sp>
        <p:nvSpPr>
          <p:cNvPr id="17" name="Shape 2946">
            <a:extLst>
              <a:ext uri="{FF2B5EF4-FFF2-40B4-BE49-F238E27FC236}">
                <a16:creationId xmlns:a16="http://schemas.microsoft.com/office/drawing/2014/main" id="{E706E83C-728F-BB4E-847D-D075CA303734}"/>
              </a:ext>
            </a:extLst>
          </p:cNvPr>
          <p:cNvSpPr/>
          <p:nvPr/>
        </p:nvSpPr>
        <p:spPr>
          <a:xfrm>
            <a:off x="14003151" y="2400827"/>
            <a:ext cx="1260000" cy="12600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9595" y="9980"/>
                </a:moveTo>
                <a:cubicBezTo>
                  <a:pt x="19587" y="9894"/>
                  <a:pt x="19575" y="9811"/>
                  <a:pt x="19565" y="9726"/>
                </a:cubicBezTo>
                <a:cubicBezTo>
                  <a:pt x="19542" y="9539"/>
                  <a:pt x="19514" y="9355"/>
                  <a:pt x="19480" y="9172"/>
                </a:cubicBezTo>
                <a:cubicBezTo>
                  <a:pt x="19463" y="9078"/>
                  <a:pt x="19444" y="8986"/>
                  <a:pt x="19424" y="8893"/>
                </a:cubicBezTo>
                <a:cubicBezTo>
                  <a:pt x="19384" y="8712"/>
                  <a:pt x="19337" y="8533"/>
                  <a:pt x="19286" y="8356"/>
                </a:cubicBezTo>
                <a:cubicBezTo>
                  <a:pt x="19263" y="8276"/>
                  <a:pt x="19244" y="8195"/>
                  <a:pt x="19218" y="8116"/>
                </a:cubicBezTo>
                <a:cubicBezTo>
                  <a:pt x="19143" y="7879"/>
                  <a:pt x="19057" y="7646"/>
                  <a:pt x="18963" y="7418"/>
                </a:cubicBezTo>
                <a:cubicBezTo>
                  <a:pt x="18923" y="7321"/>
                  <a:pt x="18876" y="7229"/>
                  <a:pt x="18833" y="7134"/>
                </a:cubicBezTo>
                <a:cubicBezTo>
                  <a:pt x="18771" y="6999"/>
                  <a:pt x="18708" y="6865"/>
                  <a:pt x="18640" y="6734"/>
                </a:cubicBezTo>
                <a:cubicBezTo>
                  <a:pt x="18580" y="6618"/>
                  <a:pt x="18516" y="6504"/>
                  <a:pt x="18450" y="6391"/>
                </a:cubicBezTo>
                <a:cubicBezTo>
                  <a:pt x="18392" y="6291"/>
                  <a:pt x="18331" y="6192"/>
                  <a:pt x="18269" y="6094"/>
                </a:cubicBezTo>
                <a:cubicBezTo>
                  <a:pt x="18192" y="5971"/>
                  <a:pt x="18114" y="5849"/>
                  <a:pt x="18031" y="5731"/>
                </a:cubicBezTo>
                <a:cubicBezTo>
                  <a:pt x="17986" y="5667"/>
                  <a:pt x="17936" y="5605"/>
                  <a:pt x="17889" y="5541"/>
                </a:cubicBezTo>
                <a:cubicBezTo>
                  <a:pt x="17544" y="5080"/>
                  <a:pt x="17159" y="4651"/>
                  <a:pt x="16732" y="4265"/>
                </a:cubicBezTo>
                <a:cubicBezTo>
                  <a:pt x="16705" y="4241"/>
                  <a:pt x="16679" y="4216"/>
                  <a:pt x="16652" y="4192"/>
                </a:cubicBezTo>
                <a:cubicBezTo>
                  <a:pt x="16499" y="4058"/>
                  <a:pt x="16343" y="3927"/>
                  <a:pt x="16181" y="3803"/>
                </a:cubicBezTo>
                <a:cubicBezTo>
                  <a:pt x="16173" y="3796"/>
                  <a:pt x="16165" y="3790"/>
                  <a:pt x="16156" y="3784"/>
                </a:cubicBezTo>
                <a:cubicBezTo>
                  <a:pt x="15459" y="3252"/>
                  <a:pt x="14680" y="2821"/>
                  <a:pt x="13842" y="2513"/>
                </a:cubicBezTo>
                <a:cubicBezTo>
                  <a:pt x="13592" y="2912"/>
                  <a:pt x="13337" y="3420"/>
                  <a:pt x="13040" y="3590"/>
                </a:cubicBezTo>
                <a:cubicBezTo>
                  <a:pt x="12610" y="3835"/>
                  <a:pt x="12641" y="4817"/>
                  <a:pt x="13469" y="4725"/>
                </a:cubicBezTo>
                <a:cubicBezTo>
                  <a:pt x="13469" y="4725"/>
                  <a:pt x="13224" y="4970"/>
                  <a:pt x="13469" y="5860"/>
                </a:cubicBezTo>
                <a:cubicBezTo>
                  <a:pt x="13715" y="6750"/>
                  <a:pt x="14126" y="6943"/>
                  <a:pt x="15341" y="6443"/>
                </a:cubicBezTo>
                <a:cubicBezTo>
                  <a:pt x="15862" y="6228"/>
                  <a:pt x="16258" y="6340"/>
                  <a:pt x="16200" y="6873"/>
                </a:cubicBezTo>
                <a:cubicBezTo>
                  <a:pt x="16077" y="8008"/>
                  <a:pt x="15202" y="7960"/>
                  <a:pt x="15862" y="9788"/>
                </a:cubicBezTo>
                <a:cubicBezTo>
                  <a:pt x="16261" y="10892"/>
                  <a:pt x="17243" y="11322"/>
                  <a:pt x="17611" y="12181"/>
                </a:cubicBezTo>
                <a:cubicBezTo>
                  <a:pt x="17814" y="12653"/>
                  <a:pt x="18591" y="13088"/>
                  <a:pt x="19250" y="13384"/>
                </a:cubicBezTo>
                <a:cubicBezTo>
                  <a:pt x="19321" y="13153"/>
                  <a:pt x="19380" y="12917"/>
                  <a:pt x="19432" y="12677"/>
                </a:cubicBezTo>
                <a:cubicBezTo>
                  <a:pt x="19452" y="12587"/>
                  <a:pt x="19467" y="12494"/>
                  <a:pt x="19484" y="12402"/>
                </a:cubicBezTo>
                <a:cubicBezTo>
                  <a:pt x="19517" y="12224"/>
                  <a:pt x="19545" y="12044"/>
                  <a:pt x="19566" y="11862"/>
                </a:cubicBezTo>
                <a:cubicBezTo>
                  <a:pt x="19576" y="11776"/>
                  <a:pt x="19588" y="11691"/>
                  <a:pt x="19596" y="11604"/>
                </a:cubicBezTo>
                <a:cubicBezTo>
                  <a:pt x="19620" y="11340"/>
                  <a:pt x="19636" y="11072"/>
                  <a:pt x="19636" y="10800"/>
                </a:cubicBezTo>
                <a:cubicBezTo>
                  <a:pt x="19636" y="10523"/>
                  <a:pt x="19620" y="10250"/>
                  <a:pt x="19595" y="9980"/>
                </a:cubicBezTo>
                <a:moveTo>
                  <a:pt x="10800" y="20618"/>
                </a:moveTo>
                <a:cubicBezTo>
                  <a:pt x="5377" y="20618"/>
                  <a:pt x="982" y="16223"/>
                  <a:pt x="982" y="10800"/>
                </a:cubicBezTo>
                <a:cubicBezTo>
                  <a:pt x="982" y="5377"/>
                  <a:pt x="5377" y="982"/>
                  <a:pt x="10800" y="982"/>
                </a:cubicBezTo>
                <a:cubicBezTo>
                  <a:pt x="16222" y="982"/>
                  <a:pt x="20618" y="5377"/>
                  <a:pt x="20618" y="10800"/>
                </a:cubicBezTo>
                <a:cubicBezTo>
                  <a:pt x="20618" y="16223"/>
                  <a:pt x="16222" y="20618"/>
                  <a:pt x="10800" y="20618"/>
                </a:cubicBezTo>
                <a:moveTo>
                  <a:pt x="10800" y="0"/>
                </a:moveTo>
                <a:cubicBezTo>
                  <a:pt x="4835" y="0"/>
                  <a:pt x="0" y="4836"/>
                  <a:pt x="0" y="10800"/>
                </a:cubicBezTo>
                <a:cubicBezTo>
                  <a:pt x="0" y="16765"/>
                  <a:pt x="4835" y="21600"/>
                  <a:pt x="10800" y="21600"/>
                </a:cubicBezTo>
                <a:cubicBezTo>
                  <a:pt x="16764" y="21600"/>
                  <a:pt x="21600" y="16765"/>
                  <a:pt x="21600" y="10800"/>
                </a:cubicBezTo>
                <a:cubicBezTo>
                  <a:pt x="21600" y="4836"/>
                  <a:pt x="16764" y="0"/>
                  <a:pt x="10800" y="0"/>
                </a:cubicBezTo>
                <a:moveTo>
                  <a:pt x="8407" y="9726"/>
                </a:moveTo>
                <a:cubicBezTo>
                  <a:pt x="8468" y="9020"/>
                  <a:pt x="9603" y="8284"/>
                  <a:pt x="10370" y="7947"/>
                </a:cubicBezTo>
                <a:cubicBezTo>
                  <a:pt x="11137" y="7609"/>
                  <a:pt x="11843" y="7486"/>
                  <a:pt x="11751" y="6903"/>
                </a:cubicBezTo>
                <a:cubicBezTo>
                  <a:pt x="11659" y="6320"/>
                  <a:pt x="11444" y="5891"/>
                  <a:pt x="10248" y="5891"/>
                </a:cubicBezTo>
                <a:cubicBezTo>
                  <a:pt x="9051" y="5891"/>
                  <a:pt x="9573" y="7486"/>
                  <a:pt x="8591" y="6535"/>
                </a:cubicBezTo>
                <a:cubicBezTo>
                  <a:pt x="7609" y="5584"/>
                  <a:pt x="8805" y="5830"/>
                  <a:pt x="9296" y="5615"/>
                </a:cubicBezTo>
                <a:cubicBezTo>
                  <a:pt x="9787" y="5400"/>
                  <a:pt x="10278" y="4510"/>
                  <a:pt x="9419" y="4449"/>
                </a:cubicBezTo>
                <a:cubicBezTo>
                  <a:pt x="8560" y="4388"/>
                  <a:pt x="8744" y="4817"/>
                  <a:pt x="8069" y="4572"/>
                </a:cubicBezTo>
                <a:cubicBezTo>
                  <a:pt x="7394" y="4326"/>
                  <a:pt x="7087" y="5431"/>
                  <a:pt x="6658" y="5277"/>
                </a:cubicBezTo>
                <a:cubicBezTo>
                  <a:pt x="6373" y="5176"/>
                  <a:pt x="5613" y="4605"/>
                  <a:pt x="5110" y="4044"/>
                </a:cubicBezTo>
                <a:cubicBezTo>
                  <a:pt x="4094" y="4900"/>
                  <a:pt x="3277" y="5982"/>
                  <a:pt x="2729" y="7212"/>
                </a:cubicBezTo>
                <a:cubicBezTo>
                  <a:pt x="2875" y="8862"/>
                  <a:pt x="3774" y="9726"/>
                  <a:pt x="3774" y="9726"/>
                </a:cubicBezTo>
                <a:cubicBezTo>
                  <a:pt x="3774" y="9726"/>
                  <a:pt x="4234" y="10800"/>
                  <a:pt x="6995" y="12119"/>
                </a:cubicBezTo>
                <a:cubicBezTo>
                  <a:pt x="6995" y="12119"/>
                  <a:pt x="7517" y="12150"/>
                  <a:pt x="6903" y="11536"/>
                </a:cubicBezTo>
                <a:cubicBezTo>
                  <a:pt x="6290" y="10923"/>
                  <a:pt x="5615" y="10156"/>
                  <a:pt x="6382" y="9757"/>
                </a:cubicBezTo>
                <a:cubicBezTo>
                  <a:pt x="7149" y="9358"/>
                  <a:pt x="7364" y="9389"/>
                  <a:pt x="7548" y="10125"/>
                </a:cubicBezTo>
                <a:cubicBezTo>
                  <a:pt x="7732" y="10861"/>
                  <a:pt x="8345" y="10432"/>
                  <a:pt x="8407" y="9726"/>
                </a:cubicBezTo>
                <a:moveTo>
                  <a:pt x="16246" y="12871"/>
                </a:moveTo>
                <a:cubicBezTo>
                  <a:pt x="15893" y="13086"/>
                  <a:pt x="15908" y="13561"/>
                  <a:pt x="16200" y="13822"/>
                </a:cubicBezTo>
                <a:cubicBezTo>
                  <a:pt x="16491" y="14083"/>
                  <a:pt x="17074" y="14420"/>
                  <a:pt x="17258" y="13822"/>
                </a:cubicBezTo>
                <a:cubicBezTo>
                  <a:pt x="17442" y="13224"/>
                  <a:pt x="16599" y="12656"/>
                  <a:pt x="16246" y="12871"/>
                </a:cubicBezTo>
                <a:moveTo>
                  <a:pt x="12027" y="12948"/>
                </a:moveTo>
                <a:cubicBezTo>
                  <a:pt x="10984" y="12058"/>
                  <a:pt x="11107" y="11659"/>
                  <a:pt x="9787" y="11659"/>
                </a:cubicBezTo>
                <a:cubicBezTo>
                  <a:pt x="8468" y="11659"/>
                  <a:pt x="7640" y="11966"/>
                  <a:pt x="7977" y="13807"/>
                </a:cubicBezTo>
                <a:cubicBezTo>
                  <a:pt x="8315" y="15648"/>
                  <a:pt x="9296" y="14819"/>
                  <a:pt x="9205" y="16231"/>
                </a:cubicBezTo>
                <a:cubicBezTo>
                  <a:pt x="9112" y="17642"/>
                  <a:pt x="9450" y="17949"/>
                  <a:pt x="9665" y="18286"/>
                </a:cubicBezTo>
                <a:cubicBezTo>
                  <a:pt x="9880" y="18624"/>
                  <a:pt x="10524" y="19606"/>
                  <a:pt x="10769" y="18225"/>
                </a:cubicBezTo>
                <a:cubicBezTo>
                  <a:pt x="11015" y="16844"/>
                  <a:pt x="11475" y="16077"/>
                  <a:pt x="11996" y="15402"/>
                </a:cubicBezTo>
                <a:cubicBezTo>
                  <a:pt x="12518" y="14727"/>
                  <a:pt x="13070" y="13837"/>
                  <a:pt x="12027" y="12948"/>
                </a:cubicBezTo>
              </a:path>
            </a:pathLst>
          </a:custGeom>
          <a:solidFill>
            <a:srgbClr val="9CB38E"/>
          </a:solidFill>
          <a:ln w="12700">
            <a:miter lim="400000"/>
          </a:ln>
        </p:spPr>
        <p:txBody>
          <a:bodyPr lIns="28575" tIns="28575" rIns="28575" bIns="28575" anchor="ctr"/>
          <a:lstStyle/>
          <a:p>
            <a:pPr defTabSz="342895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2250"/>
          </a:p>
        </p:txBody>
      </p:sp>
      <p:sp>
        <p:nvSpPr>
          <p:cNvPr id="18" name="Shape 2617">
            <a:extLst>
              <a:ext uri="{FF2B5EF4-FFF2-40B4-BE49-F238E27FC236}">
                <a16:creationId xmlns:a16="http://schemas.microsoft.com/office/drawing/2014/main" id="{2DA9B61B-0671-BB4D-8DDF-57AD88B7B1CD}"/>
              </a:ext>
            </a:extLst>
          </p:cNvPr>
          <p:cNvSpPr/>
          <p:nvPr/>
        </p:nvSpPr>
        <p:spPr>
          <a:xfrm>
            <a:off x="8901446" y="2536291"/>
            <a:ext cx="1224000" cy="9720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4457" y="20400"/>
                </a:moveTo>
                <a:cubicBezTo>
                  <a:pt x="4686" y="18711"/>
                  <a:pt x="5897" y="18036"/>
                  <a:pt x="7134" y="17493"/>
                </a:cubicBezTo>
                <a:lnTo>
                  <a:pt x="7173" y="17477"/>
                </a:lnTo>
                <a:cubicBezTo>
                  <a:pt x="8055" y="17190"/>
                  <a:pt x="9626" y="16039"/>
                  <a:pt x="9626" y="13569"/>
                </a:cubicBezTo>
                <a:cubicBezTo>
                  <a:pt x="9626" y="11474"/>
                  <a:pt x="8932" y="10452"/>
                  <a:pt x="8558" y="9902"/>
                </a:cubicBezTo>
                <a:cubicBezTo>
                  <a:pt x="8484" y="9791"/>
                  <a:pt x="8394" y="9649"/>
                  <a:pt x="8414" y="9680"/>
                </a:cubicBezTo>
                <a:cubicBezTo>
                  <a:pt x="8384" y="9599"/>
                  <a:pt x="8237" y="9129"/>
                  <a:pt x="8449" y="8035"/>
                </a:cubicBezTo>
                <a:cubicBezTo>
                  <a:pt x="8549" y="7522"/>
                  <a:pt x="8380" y="7241"/>
                  <a:pt x="8380" y="7241"/>
                </a:cubicBezTo>
                <a:cubicBezTo>
                  <a:pt x="8112" y="6505"/>
                  <a:pt x="7614" y="5133"/>
                  <a:pt x="7988" y="4025"/>
                </a:cubicBezTo>
                <a:cubicBezTo>
                  <a:pt x="8490" y="2492"/>
                  <a:pt x="8935" y="2190"/>
                  <a:pt x="9741" y="1747"/>
                </a:cubicBezTo>
                <a:cubicBezTo>
                  <a:pt x="9788" y="1721"/>
                  <a:pt x="9834" y="1691"/>
                  <a:pt x="9877" y="1657"/>
                </a:cubicBezTo>
                <a:cubicBezTo>
                  <a:pt x="10029" y="1535"/>
                  <a:pt x="10674" y="1200"/>
                  <a:pt x="11403" y="1200"/>
                </a:cubicBezTo>
                <a:cubicBezTo>
                  <a:pt x="11768" y="1200"/>
                  <a:pt x="12075" y="1285"/>
                  <a:pt x="12318" y="1454"/>
                </a:cubicBezTo>
                <a:cubicBezTo>
                  <a:pt x="12610" y="1655"/>
                  <a:pt x="12890" y="2039"/>
                  <a:pt x="13313" y="3271"/>
                </a:cubicBezTo>
                <a:cubicBezTo>
                  <a:pt x="14101" y="5469"/>
                  <a:pt x="13602" y="6698"/>
                  <a:pt x="13350" y="7124"/>
                </a:cubicBezTo>
                <a:cubicBezTo>
                  <a:pt x="13183" y="7407"/>
                  <a:pt x="13126" y="7764"/>
                  <a:pt x="13191" y="8102"/>
                </a:cubicBezTo>
                <a:cubicBezTo>
                  <a:pt x="13386" y="9109"/>
                  <a:pt x="13260" y="9534"/>
                  <a:pt x="13227" y="9619"/>
                </a:cubicBezTo>
                <a:cubicBezTo>
                  <a:pt x="13219" y="9631"/>
                  <a:pt x="13101" y="9814"/>
                  <a:pt x="13041" y="9902"/>
                </a:cubicBezTo>
                <a:cubicBezTo>
                  <a:pt x="12668" y="10452"/>
                  <a:pt x="11973" y="11474"/>
                  <a:pt x="11973" y="13569"/>
                </a:cubicBezTo>
                <a:cubicBezTo>
                  <a:pt x="11973" y="16039"/>
                  <a:pt x="13545" y="17190"/>
                  <a:pt x="14427" y="17477"/>
                </a:cubicBezTo>
                <a:lnTo>
                  <a:pt x="14466" y="17493"/>
                </a:lnTo>
                <a:cubicBezTo>
                  <a:pt x="15703" y="18036"/>
                  <a:pt x="16914" y="18711"/>
                  <a:pt x="17143" y="20400"/>
                </a:cubicBezTo>
                <a:cubicBezTo>
                  <a:pt x="17143" y="20400"/>
                  <a:pt x="4457" y="20400"/>
                  <a:pt x="4457" y="20400"/>
                </a:cubicBezTo>
                <a:close/>
                <a:moveTo>
                  <a:pt x="14715" y="16328"/>
                </a:moveTo>
                <a:cubicBezTo>
                  <a:pt x="14715" y="16328"/>
                  <a:pt x="12955" y="15815"/>
                  <a:pt x="12955" y="13569"/>
                </a:cubicBezTo>
                <a:cubicBezTo>
                  <a:pt x="12955" y="11596"/>
                  <a:pt x="13678" y="10901"/>
                  <a:pt x="13957" y="10421"/>
                </a:cubicBezTo>
                <a:cubicBezTo>
                  <a:pt x="13957" y="10421"/>
                  <a:pt x="14531" y="9807"/>
                  <a:pt x="14146" y="7826"/>
                </a:cubicBezTo>
                <a:cubicBezTo>
                  <a:pt x="14787" y="6740"/>
                  <a:pt x="14995" y="4972"/>
                  <a:pt x="14211" y="2789"/>
                </a:cubicBezTo>
                <a:cubicBezTo>
                  <a:pt x="13774" y="1514"/>
                  <a:pt x="13389" y="815"/>
                  <a:pt x="12801" y="409"/>
                </a:cubicBezTo>
                <a:cubicBezTo>
                  <a:pt x="12370" y="110"/>
                  <a:pt x="11880" y="0"/>
                  <a:pt x="11403" y="0"/>
                </a:cubicBezTo>
                <a:cubicBezTo>
                  <a:pt x="10516" y="0"/>
                  <a:pt x="9675" y="384"/>
                  <a:pt x="9339" y="653"/>
                </a:cubicBezTo>
                <a:cubicBezTo>
                  <a:pt x="8357" y="1192"/>
                  <a:pt x="7697" y="1688"/>
                  <a:pt x="7077" y="3579"/>
                </a:cubicBezTo>
                <a:cubicBezTo>
                  <a:pt x="6540" y="5168"/>
                  <a:pt x="7179" y="6892"/>
                  <a:pt x="7494" y="7758"/>
                </a:cubicBezTo>
                <a:cubicBezTo>
                  <a:pt x="7110" y="9740"/>
                  <a:pt x="7642" y="10421"/>
                  <a:pt x="7642" y="10421"/>
                </a:cubicBezTo>
                <a:cubicBezTo>
                  <a:pt x="7922" y="10901"/>
                  <a:pt x="8644" y="11596"/>
                  <a:pt x="8644" y="13569"/>
                </a:cubicBezTo>
                <a:cubicBezTo>
                  <a:pt x="8644" y="15815"/>
                  <a:pt x="6885" y="16328"/>
                  <a:pt x="6885" y="16328"/>
                </a:cubicBezTo>
                <a:cubicBezTo>
                  <a:pt x="5768" y="16819"/>
                  <a:pt x="3436" y="17760"/>
                  <a:pt x="3436" y="21000"/>
                </a:cubicBezTo>
                <a:cubicBezTo>
                  <a:pt x="3436" y="21000"/>
                  <a:pt x="3436" y="21600"/>
                  <a:pt x="3927" y="21600"/>
                </a:cubicBezTo>
                <a:lnTo>
                  <a:pt x="17673" y="21600"/>
                </a:lnTo>
                <a:cubicBezTo>
                  <a:pt x="18164" y="21600"/>
                  <a:pt x="18164" y="21000"/>
                  <a:pt x="18164" y="21000"/>
                </a:cubicBezTo>
                <a:cubicBezTo>
                  <a:pt x="18164" y="17760"/>
                  <a:pt x="15832" y="16819"/>
                  <a:pt x="14715" y="16328"/>
                </a:cubicBezTo>
                <a:moveTo>
                  <a:pt x="19516" y="15006"/>
                </a:moveTo>
                <a:cubicBezTo>
                  <a:pt x="19516" y="15006"/>
                  <a:pt x="18416" y="14701"/>
                  <a:pt x="18416" y="12954"/>
                </a:cubicBezTo>
                <a:cubicBezTo>
                  <a:pt x="18416" y="11419"/>
                  <a:pt x="18794" y="10879"/>
                  <a:pt x="19017" y="10506"/>
                </a:cubicBezTo>
                <a:cubicBezTo>
                  <a:pt x="19017" y="10506"/>
                  <a:pt x="19443" y="9975"/>
                  <a:pt x="19136" y="8435"/>
                </a:cubicBezTo>
                <a:cubicBezTo>
                  <a:pt x="19388" y="7760"/>
                  <a:pt x="19900" y="6419"/>
                  <a:pt x="19470" y="5184"/>
                </a:cubicBezTo>
                <a:cubicBezTo>
                  <a:pt x="18974" y="3714"/>
                  <a:pt x="18645" y="3327"/>
                  <a:pt x="17860" y="2908"/>
                </a:cubicBezTo>
                <a:cubicBezTo>
                  <a:pt x="17591" y="2699"/>
                  <a:pt x="16918" y="2400"/>
                  <a:pt x="16208" y="2400"/>
                </a:cubicBezTo>
                <a:cubicBezTo>
                  <a:pt x="15873" y="2400"/>
                  <a:pt x="15531" y="2473"/>
                  <a:pt x="15218" y="2647"/>
                </a:cubicBezTo>
                <a:cubicBezTo>
                  <a:pt x="15343" y="3035"/>
                  <a:pt x="15449" y="3420"/>
                  <a:pt x="15525" y="3799"/>
                </a:cubicBezTo>
                <a:cubicBezTo>
                  <a:pt x="15537" y="3790"/>
                  <a:pt x="15550" y="3779"/>
                  <a:pt x="15563" y="3770"/>
                </a:cubicBezTo>
                <a:cubicBezTo>
                  <a:pt x="15730" y="3657"/>
                  <a:pt x="15948" y="3600"/>
                  <a:pt x="16208" y="3600"/>
                </a:cubicBezTo>
                <a:cubicBezTo>
                  <a:pt x="16716" y="3600"/>
                  <a:pt x="17211" y="3825"/>
                  <a:pt x="17332" y="3919"/>
                </a:cubicBezTo>
                <a:cubicBezTo>
                  <a:pt x="17375" y="3953"/>
                  <a:pt x="17421" y="3983"/>
                  <a:pt x="17467" y="4008"/>
                </a:cubicBezTo>
                <a:cubicBezTo>
                  <a:pt x="17950" y="4265"/>
                  <a:pt x="18131" y="4362"/>
                  <a:pt x="18562" y="5641"/>
                </a:cubicBezTo>
                <a:cubicBezTo>
                  <a:pt x="18822" y="6387"/>
                  <a:pt x="18452" y="7378"/>
                  <a:pt x="18253" y="7911"/>
                </a:cubicBezTo>
                <a:cubicBezTo>
                  <a:pt x="18161" y="8156"/>
                  <a:pt x="18130" y="8457"/>
                  <a:pt x="18182" y="8718"/>
                </a:cubicBezTo>
                <a:cubicBezTo>
                  <a:pt x="18316" y="9392"/>
                  <a:pt x="18254" y="9706"/>
                  <a:pt x="18232" y="9784"/>
                </a:cubicBezTo>
                <a:cubicBezTo>
                  <a:pt x="18230" y="9788"/>
                  <a:pt x="18227" y="9793"/>
                  <a:pt x="18224" y="9798"/>
                </a:cubicBezTo>
                <a:lnTo>
                  <a:pt x="18191" y="9853"/>
                </a:lnTo>
                <a:cubicBezTo>
                  <a:pt x="17926" y="10290"/>
                  <a:pt x="17434" y="11106"/>
                  <a:pt x="17434" y="12954"/>
                </a:cubicBezTo>
                <a:cubicBezTo>
                  <a:pt x="17434" y="15019"/>
                  <a:pt x="18570" y="15933"/>
                  <a:pt x="19229" y="16155"/>
                </a:cubicBezTo>
                <a:cubicBezTo>
                  <a:pt x="19856" y="16429"/>
                  <a:pt x="20435" y="16859"/>
                  <a:pt x="20582" y="17999"/>
                </a:cubicBezTo>
                <a:lnTo>
                  <a:pt x="18459" y="18000"/>
                </a:lnTo>
                <a:cubicBezTo>
                  <a:pt x="18647" y="18353"/>
                  <a:pt x="18802" y="18755"/>
                  <a:pt x="18920" y="19200"/>
                </a:cubicBezTo>
                <a:lnTo>
                  <a:pt x="21109" y="19199"/>
                </a:lnTo>
                <a:cubicBezTo>
                  <a:pt x="21600" y="19199"/>
                  <a:pt x="21600" y="18599"/>
                  <a:pt x="21600" y="18599"/>
                </a:cubicBezTo>
                <a:cubicBezTo>
                  <a:pt x="21600" y="16199"/>
                  <a:pt x="20410" y="15388"/>
                  <a:pt x="19516" y="15006"/>
                </a:cubicBezTo>
                <a:moveTo>
                  <a:pt x="2371" y="16155"/>
                </a:moveTo>
                <a:cubicBezTo>
                  <a:pt x="3030" y="15933"/>
                  <a:pt x="4166" y="15019"/>
                  <a:pt x="4166" y="12954"/>
                </a:cubicBezTo>
                <a:cubicBezTo>
                  <a:pt x="4166" y="11106"/>
                  <a:pt x="3673" y="10290"/>
                  <a:pt x="3409" y="9853"/>
                </a:cubicBezTo>
                <a:lnTo>
                  <a:pt x="3376" y="9798"/>
                </a:lnTo>
                <a:cubicBezTo>
                  <a:pt x="3373" y="9793"/>
                  <a:pt x="3370" y="9788"/>
                  <a:pt x="3367" y="9784"/>
                </a:cubicBezTo>
                <a:cubicBezTo>
                  <a:pt x="3346" y="9706"/>
                  <a:pt x="3283" y="9392"/>
                  <a:pt x="3418" y="8718"/>
                </a:cubicBezTo>
                <a:cubicBezTo>
                  <a:pt x="3470" y="8457"/>
                  <a:pt x="3439" y="8156"/>
                  <a:pt x="3347" y="7911"/>
                </a:cubicBezTo>
                <a:cubicBezTo>
                  <a:pt x="3148" y="7378"/>
                  <a:pt x="2778" y="6387"/>
                  <a:pt x="3038" y="5641"/>
                </a:cubicBezTo>
                <a:cubicBezTo>
                  <a:pt x="3469" y="4362"/>
                  <a:pt x="3649" y="4265"/>
                  <a:pt x="4133" y="4008"/>
                </a:cubicBezTo>
                <a:cubicBezTo>
                  <a:pt x="4180" y="3983"/>
                  <a:pt x="4225" y="3953"/>
                  <a:pt x="4268" y="3919"/>
                </a:cubicBezTo>
                <a:cubicBezTo>
                  <a:pt x="4389" y="3825"/>
                  <a:pt x="4884" y="3600"/>
                  <a:pt x="5392" y="3600"/>
                </a:cubicBezTo>
                <a:cubicBezTo>
                  <a:pt x="5636" y="3600"/>
                  <a:pt x="5839" y="3655"/>
                  <a:pt x="6002" y="3755"/>
                </a:cubicBezTo>
                <a:cubicBezTo>
                  <a:pt x="6045" y="3548"/>
                  <a:pt x="6096" y="3341"/>
                  <a:pt x="6165" y="3134"/>
                </a:cubicBezTo>
                <a:cubicBezTo>
                  <a:pt x="6225" y="2950"/>
                  <a:pt x="6289" y="2793"/>
                  <a:pt x="6351" y="2630"/>
                </a:cubicBezTo>
                <a:cubicBezTo>
                  <a:pt x="6046" y="2468"/>
                  <a:pt x="5716" y="2400"/>
                  <a:pt x="5392" y="2400"/>
                </a:cubicBezTo>
                <a:cubicBezTo>
                  <a:pt x="4682" y="2400"/>
                  <a:pt x="4009" y="2699"/>
                  <a:pt x="3740" y="2908"/>
                </a:cubicBezTo>
                <a:cubicBezTo>
                  <a:pt x="2955" y="3327"/>
                  <a:pt x="2625" y="3714"/>
                  <a:pt x="2130" y="5184"/>
                </a:cubicBezTo>
                <a:cubicBezTo>
                  <a:pt x="1700" y="6419"/>
                  <a:pt x="2212" y="7760"/>
                  <a:pt x="2464" y="8435"/>
                </a:cubicBezTo>
                <a:cubicBezTo>
                  <a:pt x="2156" y="9975"/>
                  <a:pt x="2583" y="10506"/>
                  <a:pt x="2583" y="10506"/>
                </a:cubicBezTo>
                <a:cubicBezTo>
                  <a:pt x="2806" y="10879"/>
                  <a:pt x="3185" y="11419"/>
                  <a:pt x="3185" y="12954"/>
                </a:cubicBezTo>
                <a:cubicBezTo>
                  <a:pt x="3185" y="14701"/>
                  <a:pt x="2084" y="15006"/>
                  <a:pt x="2084" y="15006"/>
                </a:cubicBezTo>
                <a:cubicBezTo>
                  <a:pt x="1191" y="15388"/>
                  <a:pt x="0" y="16199"/>
                  <a:pt x="0" y="18599"/>
                </a:cubicBezTo>
                <a:cubicBezTo>
                  <a:pt x="0" y="18599"/>
                  <a:pt x="0" y="19199"/>
                  <a:pt x="491" y="19199"/>
                </a:cubicBezTo>
                <a:lnTo>
                  <a:pt x="2680" y="19200"/>
                </a:lnTo>
                <a:cubicBezTo>
                  <a:pt x="2798" y="18755"/>
                  <a:pt x="2952" y="18353"/>
                  <a:pt x="3141" y="18000"/>
                </a:cubicBezTo>
                <a:lnTo>
                  <a:pt x="1018" y="17999"/>
                </a:lnTo>
                <a:cubicBezTo>
                  <a:pt x="1165" y="16859"/>
                  <a:pt x="1744" y="16429"/>
                  <a:pt x="2371" y="16155"/>
                </a:cubicBezTo>
              </a:path>
            </a:pathLst>
          </a:custGeom>
          <a:solidFill>
            <a:srgbClr val="9CB38E"/>
          </a:solidFill>
          <a:ln w="12700">
            <a:miter lim="400000"/>
          </a:ln>
        </p:spPr>
        <p:txBody>
          <a:bodyPr lIns="28575" tIns="28575" rIns="28575" bIns="28575" anchor="ctr"/>
          <a:lstStyle/>
          <a:p>
            <a:pPr defTabSz="342895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2250"/>
          </a:p>
        </p:txBody>
      </p:sp>
      <p:sp>
        <p:nvSpPr>
          <p:cNvPr id="20" name="Shape 2526">
            <a:extLst>
              <a:ext uri="{FF2B5EF4-FFF2-40B4-BE49-F238E27FC236}">
                <a16:creationId xmlns:a16="http://schemas.microsoft.com/office/drawing/2014/main" id="{95F45D32-768D-F44A-87CC-89CDDADC743A}"/>
              </a:ext>
            </a:extLst>
          </p:cNvPr>
          <p:cNvSpPr/>
          <p:nvPr/>
        </p:nvSpPr>
        <p:spPr>
          <a:xfrm>
            <a:off x="3099866" y="2400827"/>
            <a:ext cx="1260000" cy="12600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800" y="20618"/>
                </a:moveTo>
                <a:cubicBezTo>
                  <a:pt x="5377" y="20618"/>
                  <a:pt x="982" y="16223"/>
                  <a:pt x="982" y="10800"/>
                </a:cubicBezTo>
                <a:cubicBezTo>
                  <a:pt x="982" y="5377"/>
                  <a:pt x="5377" y="982"/>
                  <a:pt x="10800" y="982"/>
                </a:cubicBezTo>
                <a:cubicBezTo>
                  <a:pt x="16223" y="982"/>
                  <a:pt x="20618" y="5377"/>
                  <a:pt x="20618" y="10800"/>
                </a:cubicBezTo>
                <a:cubicBezTo>
                  <a:pt x="20618" y="16223"/>
                  <a:pt x="16223" y="20618"/>
                  <a:pt x="10800" y="20618"/>
                </a:cubicBezTo>
                <a:moveTo>
                  <a:pt x="10800" y="0"/>
                </a:moveTo>
                <a:cubicBezTo>
                  <a:pt x="4836" y="0"/>
                  <a:pt x="0" y="4836"/>
                  <a:pt x="0" y="10800"/>
                </a:cubicBezTo>
                <a:cubicBezTo>
                  <a:pt x="0" y="16765"/>
                  <a:pt x="4836" y="21600"/>
                  <a:pt x="10800" y="21600"/>
                </a:cubicBezTo>
                <a:cubicBezTo>
                  <a:pt x="16764" y="21600"/>
                  <a:pt x="21600" y="16765"/>
                  <a:pt x="21600" y="10800"/>
                </a:cubicBezTo>
                <a:cubicBezTo>
                  <a:pt x="21600" y="4836"/>
                  <a:pt x="16764" y="0"/>
                  <a:pt x="10800" y="0"/>
                </a:cubicBezTo>
                <a:moveTo>
                  <a:pt x="14236" y="16752"/>
                </a:moveTo>
                <a:cubicBezTo>
                  <a:pt x="14001" y="16887"/>
                  <a:pt x="13921" y="17188"/>
                  <a:pt x="14057" y="17422"/>
                </a:cubicBezTo>
                <a:cubicBezTo>
                  <a:pt x="14192" y="17658"/>
                  <a:pt x="14493" y="17738"/>
                  <a:pt x="14727" y="17602"/>
                </a:cubicBezTo>
                <a:cubicBezTo>
                  <a:pt x="14962" y="17467"/>
                  <a:pt x="15042" y="17167"/>
                  <a:pt x="14907" y="16932"/>
                </a:cubicBezTo>
                <a:cubicBezTo>
                  <a:pt x="14771" y="16697"/>
                  <a:pt x="14472" y="16617"/>
                  <a:pt x="14236" y="16752"/>
                </a:cubicBezTo>
                <a:moveTo>
                  <a:pt x="10800" y="11782"/>
                </a:moveTo>
                <a:cubicBezTo>
                  <a:pt x="10258" y="11782"/>
                  <a:pt x="9818" y="11342"/>
                  <a:pt x="9818" y="10800"/>
                </a:cubicBezTo>
                <a:cubicBezTo>
                  <a:pt x="9818" y="10258"/>
                  <a:pt x="10258" y="9818"/>
                  <a:pt x="10800" y="9818"/>
                </a:cubicBezTo>
                <a:cubicBezTo>
                  <a:pt x="11342" y="9818"/>
                  <a:pt x="11782" y="10258"/>
                  <a:pt x="11782" y="10800"/>
                </a:cubicBezTo>
                <a:cubicBezTo>
                  <a:pt x="11782" y="11342"/>
                  <a:pt x="11342" y="11782"/>
                  <a:pt x="10800" y="11782"/>
                </a:cubicBezTo>
                <a:moveTo>
                  <a:pt x="15218" y="10309"/>
                </a:moveTo>
                <a:lnTo>
                  <a:pt x="12694" y="10309"/>
                </a:lnTo>
                <a:cubicBezTo>
                  <a:pt x="12515" y="9624"/>
                  <a:pt x="11978" y="9084"/>
                  <a:pt x="11291" y="8906"/>
                </a:cubicBezTo>
                <a:lnTo>
                  <a:pt x="11291" y="3436"/>
                </a:lnTo>
                <a:cubicBezTo>
                  <a:pt x="11291" y="3166"/>
                  <a:pt x="11071" y="2945"/>
                  <a:pt x="10800" y="2945"/>
                </a:cubicBezTo>
                <a:cubicBezTo>
                  <a:pt x="10529" y="2945"/>
                  <a:pt x="10309" y="3166"/>
                  <a:pt x="10309" y="3436"/>
                </a:cubicBezTo>
                <a:lnTo>
                  <a:pt x="10309" y="8906"/>
                </a:lnTo>
                <a:cubicBezTo>
                  <a:pt x="9464" y="9125"/>
                  <a:pt x="8836" y="9886"/>
                  <a:pt x="8836" y="10800"/>
                </a:cubicBezTo>
                <a:cubicBezTo>
                  <a:pt x="8836" y="11885"/>
                  <a:pt x="9716" y="12764"/>
                  <a:pt x="10800" y="12764"/>
                </a:cubicBezTo>
                <a:cubicBezTo>
                  <a:pt x="11714" y="12764"/>
                  <a:pt x="12476" y="12137"/>
                  <a:pt x="12694" y="11291"/>
                </a:cubicBezTo>
                <a:lnTo>
                  <a:pt x="15218" y="11291"/>
                </a:lnTo>
                <a:cubicBezTo>
                  <a:pt x="15489" y="11291"/>
                  <a:pt x="15709" y="11072"/>
                  <a:pt x="15709" y="10800"/>
                </a:cubicBezTo>
                <a:cubicBezTo>
                  <a:pt x="15709" y="10529"/>
                  <a:pt x="15489" y="10309"/>
                  <a:pt x="15218" y="10309"/>
                </a:cubicBezTo>
                <a:moveTo>
                  <a:pt x="16932" y="6693"/>
                </a:moveTo>
                <a:cubicBezTo>
                  <a:pt x="16697" y="6829"/>
                  <a:pt x="16616" y="7129"/>
                  <a:pt x="16752" y="7364"/>
                </a:cubicBezTo>
                <a:cubicBezTo>
                  <a:pt x="16887" y="7599"/>
                  <a:pt x="17188" y="7679"/>
                  <a:pt x="17422" y="7543"/>
                </a:cubicBezTo>
                <a:cubicBezTo>
                  <a:pt x="17657" y="7408"/>
                  <a:pt x="17737" y="7108"/>
                  <a:pt x="17602" y="6873"/>
                </a:cubicBezTo>
                <a:cubicBezTo>
                  <a:pt x="17467" y="6638"/>
                  <a:pt x="17166" y="6557"/>
                  <a:pt x="16932" y="6693"/>
                </a:cubicBezTo>
                <a:moveTo>
                  <a:pt x="10800" y="17673"/>
                </a:moveTo>
                <a:cubicBezTo>
                  <a:pt x="10529" y="17673"/>
                  <a:pt x="10309" y="17893"/>
                  <a:pt x="10309" y="18164"/>
                </a:cubicBezTo>
                <a:cubicBezTo>
                  <a:pt x="10309" y="18435"/>
                  <a:pt x="10529" y="18655"/>
                  <a:pt x="10800" y="18655"/>
                </a:cubicBezTo>
                <a:cubicBezTo>
                  <a:pt x="11071" y="18655"/>
                  <a:pt x="11291" y="18435"/>
                  <a:pt x="11291" y="18164"/>
                </a:cubicBezTo>
                <a:cubicBezTo>
                  <a:pt x="11291" y="17893"/>
                  <a:pt x="11071" y="17673"/>
                  <a:pt x="10800" y="17673"/>
                </a:cubicBezTo>
                <a:moveTo>
                  <a:pt x="17422" y="14057"/>
                </a:moveTo>
                <a:cubicBezTo>
                  <a:pt x="17188" y="13921"/>
                  <a:pt x="16887" y="14001"/>
                  <a:pt x="16752" y="14236"/>
                </a:cubicBezTo>
                <a:cubicBezTo>
                  <a:pt x="16616" y="14472"/>
                  <a:pt x="16697" y="14772"/>
                  <a:pt x="16932" y="14907"/>
                </a:cubicBezTo>
                <a:cubicBezTo>
                  <a:pt x="17166" y="15043"/>
                  <a:pt x="17467" y="14962"/>
                  <a:pt x="17602" y="14727"/>
                </a:cubicBezTo>
                <a:cubicBezTo>
                  <a:pt x="17737" y="14492"/>
                  <a:pt x="17657" y="14192"/>
                  <a:pt x="17422" y="14057"/>
                </a:cubicBezTo>
                <a:moveTo>
                  <a:pt x="4668" y="6693"/>
                </a:moveTo>
                <a:cubicBezTo>
                  <a:pt x="4433" y="6557"/>
                  <a:pt x="4133" y="6638"/>
                  <a:pt x="3998" y="6873"/>
                </a:cubicBezTo>
                <a:cubicBezTo>
                  <a:pt x="3863" y="7108"/>
                  <a:pt x="3942" y="7408"/>
                  <a:pt x="4178" y="7543"/>
                </a:cubicBezTo>
                <a:cubicBezTo>
                  <a:pt x="4412" y="7679"/>
                  <a:pt x="4713" y="7599"/>
                  <a:pt x="4848" y="7364"/>
                </a:cubicBezTo>
                <a:cubicBezTo>
                  <a:pt x="4984" y="7129"/>
                  <a:pt x="4903" y="6829"/>
                  <a:pt x="4668" y="6693"/>
                </a:cubicBezTo>
                <a:moveTo>
                  <a:pt x="14236" y="4848"/>
                </a:moveTo>
                <a:cubicBezTo>
                  <a:pt x="14472" y="4984"/>
                  <a:pt x="14771" y="4903"/>
                  <a:pt x="14907" y="4669"/>
                </a:cubicBezTo>
                <a:cubicBezTo>
                  <a:pt x="15042" y="4434"/>
                  <a:pt x="14962" y="4134"/>
                  <a:pt x="14727" y="3998"/>
                </a:cubicBezTo>
                <a:cubicBezTo>
                  <a:pt x="14493" y="3863"/>
                  <a:pt x="14192" y="3943"/>
                  <a:pt x="14057" y="4178"/>
                </a:cubicBezTo>
                <a:cubicBezTo>
                  <a:pt x="13921" y="4412"/>
                  <a:pt x="14001" y="4713"/>
                  <a:pt x="14236" y="4848"/>
                </a:cubicBezTo>
                <a:moveTo>
                  <a:pt x="3436" y="10309"/>
                </a:moveTo>
                <a:cubicBezTo>
                  <a:pt x="3166" y="10309"/>
                  <a:pt x="2945" y="10529"/>
                  <a:pt x="2945" y="10800"/>
                </a:cubicBezTo>
                <a:cubicBezTo>
                  <a:pt x="2945" y="11072"/>
                  <a:pt x="3166" y="11291"/>
                  <a:pt x="3436" y="11291"/>
                </a:cubicBezTo>
                <a:cubicBezTo>
                  <a:pt x="3707" y="11291"/>
                  <a:pt x="3927" y="11072"/>
                  <a:pt x="3927" y="10800"/>
                </a:cubicBezTo>
                <a:cubicBezTo>
                  <a:pt x="3927" y="10529"/>
                  <a:pt x="3707" y="10309"/>
                  <a:pt x="3436" y="10309"/>
                </a:cubicBezTo>
                <a:moveTo>
                  <a:pt x="6873" y="3998"/>
                </a:moveTo>
                <a:cubicBezTo>
                  <a:pt x="6638" y="4134"/>
                  <a:pt x="6558" y="4434"/>
                  <a:pt x="6693" y="4669"/>
                </a:cubicBezTo>
                <a:cubicBezTo>
                  <a:pt x="6829" y="4903"/>
                  <a:pt x="7129" y="4984"/>
                  <a:pt x="7364" y="4848"/>
                </a:cubicBezTo>
                <a:cubicBezTo>
                  <a:pt x="7599" y="4713"/>
                  <a:pt x="7679" y="4412"/>
                  <a:pt x="7543" y="4178"/>
                </a:cubicBezTo>
                <a:cubicBezTo>
                  <a:pt x="7408" y="3943"/>
                  <a:pt x="7108" y="3863"/>
                  <a:pt x="6873" y="3998"/>
                </a:cubicBezTo>
                <a:moveTo>
                  <a:pt x="4178" y="14057"/>
                </a:moveTo>
                <a:cubicBezTo>
                  <a:pt x="3942" y="14192"/>
                  <a:pt x="3863" y="14492"/>
                  <a:pt x="3998" y="14727"/>
                </a:cubicBezTo>
                <a:cubicBezTo>
                  <a:pt x="4133" y="14962"/>
                  <a:pt x="4433" y="15043"/>
                  <a:pt x="4668" y="14907"/>
                </a:cubicBezTo>
                <a:cubicBezTo>
                  <a:pt x="4903" y="14772"/>
                  <a:pt x="4984" y="14472"/>
                  <a:pt x="4848" y="14236"/>
                </a:cubicBezTo>
                <a:cubicBezTo>
                  <a:pt x="4713" y="14001"/>
                  <a:pt x="4412" y="13921"/>
                  <a:pt x="4178" y="14057"/>
                </a:cubicBezTo>
                <a:moveTo>
                  <a:pt x="7364" y="16752"/>
                </a:moveTo>
                <a:cubicBezTo>
                  <a:pt x="7129" y="16617"/>
                  <a:pt x="6829" y="16697"/>
                  <a:pt x="6693" y="16932"/>
                </a:cubicBezTo>
                <a:cubicBezTo>
                  <a:pt x="6558" y="17167"/>
                  <a:pt x="6638" y="17467"/>
                  <a:pt x="6873" y="17602"/>
                </a:cubicBezTo>
                <a:cubicBezTo>
                  <a:pt x="7108" y="17738"/>
                  <a:pt x="7408" y="17658"/>
                  <a:pt x="7543" y="17422"/>
                </a:cubicBezTo>
                <a:cubicBezTo>
                  <a:pt x="7679" y="17188"/>
                  <a:pt x="7599" y="16887"/>
                  <a:pt x="7364" y="16752"/>
                </a:cubicBezTo>
                <a:moveTo>
                  <a:pt x="18164" y="10309"/>
                </a:moveTo>
                <a:cubicBezTo>
                  <a:pt x="17893" y="10309"/>
                  <a:pt x="17673" y="10529"/>
                  <a:pt x="17673" y="10800"/>
                </a:cubicBezTo>
                <a:cubicBezTo>
                  <a:pt x="17673" y="11072"/>
                  <a:pt x="17893" y="11291"/>
                  <a:pt x="18164" y="11291"/>
                </a:cubicBezTo>
                <a:cubicBezTo>
                  <a:pt x="18434" y="11291"/>
                  <a:pt x="18655" y="11072"/>
                  <a:pt x="18655" y="10800"/>
                </a:cubicBezTo>
                <a:cubicBezTo>
                  <a:pt x="18655" y="10529"/>
                  <a:pt x="18434" y="10309"/>
                  <a:pt x="18164" y="10309"/>
                </a:cubicBezTo>
              </a:path>
            </a:pathLst>
          </a:custGeom>
          <a:solidFill>
            <a:srgbClr val="9CB38E"/>
          </a:solidFill>
          <a:ln w="12700">
            <a:miter lim="400000"/>
          </a:ln>
        </p:spPr>
        <p:txBody>
          <a:bodyPr lIns="28575" tIns="28575" rIns="28575" bIns="28575" anchor="ctr"/>
          <a:lstStyle/>
          <a:p>
            <a:pPr defTabSz="342895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2250"/>
          </a:p>
        </p:txBody>
      </p:sp>
      <p:sp>
        <p:nvSpPr>
          <p:cNvPr id="29" name="TextBox 17">
            <a:extLst>
              <a:ext uri="{FF2B5EF4-FFF2-40B4-BE49-F238E27FC236}">
                <a16:creationId xmlns:a16="http://schemas.microsoft.com/office/drawing/2014/main" id="{3151FC61-51FE-B243-912A-E573B40695A6}"/>
              </a:ext>
            </a:extLst>
          </p:cNvPr>
          <p:cNvSpPr txBox="1"/>
          <p:nvPr/>
        </p:nvSpPr>
        <p:spPr>
          <a:xfrm>
            <a:off x="0" y="941111"/>
            <a:ext cx="18288000" cy="7848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2742651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de-DE" sz="4500" dirty="0">
                <a:solidFill>
                  <a:schemeClr val="tx1">
                    <a:lumMod val="85000"/>
                    <a:lumOff val="15000"/>
                  </a:schemeClr>
                </a:solidFill>
                <a:latin typeface="Helvetica" pitchFamily="2" charset="0"/>
                <a:ea typeface="Montserrat" charset="0"/>
                <a:cs typeface="Heebo Medium" pitchFamily="2" charset="-79"/>
              </a:rPr>
              <a:t>Wann kann ich </a:t>
            </a:r>
            <a:r>
              <a:rPr lang="de-DE" sz="45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Helvetica" pitchFamily="2" charset="0"/>
                <a:ea typeface="Montserrat" charset="0"/>
                <a:cs typeface="Heebo Medium" pitchFamily="2" charset="-79"/>
              </a:rPr>
              <a:t>Lunchit</a:t>
            </a:r>
            <a:r>
              <a:rPr lang="de-DE" sz="4500" dirty="0">
                <a:solidFill>
                  <a:schemeClr val="tx1">
                    <a:lumMod val="85000"/>
                    <a:lumOff val="15000"/>
                  </a:schemeClr>
                </a:solidFill>
                <a:latin typeface="Helvetica" pitchFamily="2" charset="0"/>
                <a:ea typeface="Montserrat" charset="0"/>
                <a:cs typeface="Heebo Medium" pitchFamily="2" charset="-79"/>
              </a:rPr>
              <a:t> nutzen?</a:t>
            </a:r>
          </a:p>
        </p:txBody>
      </p:sp>
      <p:cxnSp>
        <p:nvCxnSpPr>
          <p:cNvPr id="34" name="Gerade Verbindung 33">
            <a:extLst>
              <a:ext uri="{FF2B5EF4-FFF2-40B4-BE49-F238E27FC236}">
                <a16:creationId xmlns:a16="http://schemas.microsoft.com/office/drawing/2014/main" id="{1007711A-9D23-A342-8E66-D3D594154941}"/>
              </a:ext>
            </a:extLst>
          </p:cNvPr>
          <p:cNvCxnSpPr>
            <a:cxnSpLocks/>
          </p:cNvCxnSpPr>
          <p:nvPr/>
        </p:nvCxnSpPr>
        <p:spPr>
          <a:xfrm>
            <a:off x="6925733" y="2578545"/>
            <a:ext cx="0" cy="43920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Gerade Verbindung 34">
            <a:extLst>
              <a:ext uri="{FF2B5EF4-FFF2-40B4-BE49-F238E27FC236}">
                <a16:creationId xmlns:a16="http://schemas.microsoft.com/office/drawing/2014/main" id="{34325668-1B5A-6D4D-AED9-5C3B0078010B}"/>
              </a:ext>
            </a:extLst>
          </p:cNvPr>
          <p:cNvCxnSpPr>
            <a:cxnSpLocks/>
          </p:cNvCxnSpPr>
          <p:nvPr/>
        </p:nvCxnSpPr>
        <p:spPr>
          <a:xfrm>
            <a:off x="11785601" y="2586161"/>
            <a:ext cx="0" cy="43920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hteck 6">
            <a:extLst>
              <a:ext uri="{FF2B5EF4-FFF2-40B4-BE49-F238E27FC236}">
                <a16:creationId xmlns:a16="http://schemas.microsoft.com/office/drawing/2014/main" id="{C010721E-67C7-2A4E-B700-9C015D799513}"/>
              </a:ext>
            </a:extLst>
          </p:cNvPr>
          <p:cNvSpPr/>
          <p:nvPr/>
        </p:nvSpPr>
        <p:spPr>
          <a:xfrm>
            <a:off x="4105150" y="7887761"/>
            <a:ext cx="9898001" cy="1219200"/>
          </a:xfrm>
          <a:prstGeom prst="rect">
            <a:avLst/>
          </a:prstGeom>
          <a:solidFill>
            <a:srgbClr val="D9D9D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2000" b="1" dirty="0">
                <a:latin typeface="Helvetica" pitchFamily="2" charset="0"/>
              </a:rPr>
              <a:t>Wichtig: </a:t>
            </a:r>
            <a:r>
              <a:rPr lang="de-DE" sz="2000" dirty="0">
                <a:latin typeface="Helvetica" pitchFamily="2" charset="0"/>
              </a:rPr>
              <a:t>Mit Verwendung der </a:t>
            </a:r>
            <a:r>
              <a:rPr lang="de-DE" sz="2000" dirty="0" err="1">
                <a:latin typeface="Helvetica" pitchFamily="2" charset="0"/>
              </a:rPr>
              <a:t>Lunchit</a:t>
            </a:r>
            <a:r>
              <a:rPr lang="de-DE" sz="2000" dirty="0">
                <a:latin typeface="Helvetica" pitchFamily="2" charset="0"/>
              </a:rPr>
              <a:t> App bestätigen Sie mit jeder Belegeinreichung, dass Sie die steuerrechtlichen Vorgaben verstanden haben und sich daran halten.</a:t>
            </a:r>
          </a:p>
          <a:p>
            <a:pPr algn="ctr"/>
            <a:r>
              <a:rPr lang="de-DE" sz="2000" dirty="0">
                <a:latin typeface="Helvetica" pitchFamily="2" charset="0"/>
              </a:rPr>
              <a:t>Ein Verstoß kann arbeitsrechtliche Konsequenzen haben.</a:t>
            </a:r>
          </a:p>
        </p:txBody>
      </p:sp>
    </p:spTree>
    <p:extLst>
      <p:ext uri="{BB962C8B-B14F-4D97-AF65-F5344CB8AC3E}">
        <p14:creationId xmlns:p14="http://schemas.microsoft.com/office/powerpoint/2010/main" val="90314860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Rechteck 60">
            <a:extLst>
              <a:ext uri="{FF2B5EF4-FFF2-40B4-BE49-F238E27FC236}">
                <a16:creationId xmlns:a16="http://schemas.microsoft.com/office/drawing/2014/main" id="{BA84ACD9-2BFC-C745-8AB2-D5C0BDA57D36}"/>
              </a:ext>
            </a:extLst>
          </p:cNvPr>
          <p:cNvSpPr/>
          <p:nvPr/>
        </p:nvSpPr>
        <p:spPr>
          <a:xfrm>
            <a:off x="12161744" y="4712386"/>
            <a:ext cx="4410096" cy="18621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de-DE" dirty="0">
                <a:solidFill>
                  <a:schemeClr val="bg1"/>
                </a:solidFill>
                <a:latin typeface="Helvetica" pitchFamily="2" charset="0"/>
                <a:cs typeface="Heebo Medium" pitchFamily="2" charset="-79"/>
              </a:rPr>
              <a:t>Jetzt direkt </a:t>
            </a:r>
            <a:r>
              <a:rPr lang="de-DE" b="1" dirty="0">
                <a:solidFill>
                  <a:schemeClr val="bg1"/>
                </a:solidFill>
                <a:latin typeface="Helvetica" pitchFamily="2" charset="0"/>
                <a:cs typeface="Heebo Medium" pitchFamily="2" charset="-79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Kunde werden</a:t>
            </a:r>
            <a:r>
              <a:rPr lang="de-DE" b="1" dirty="0">
                <a:solidFill>
                  <a:schemeClr val="bg1"/>
                </a:solidFill>
                <a:latin typeface="Helvetica" pitchFamily="2" charset="0"/>
                <a:cs typeface="Heebo Medium" pitchFamily="2" charset="-79"/>
              </a:rPr>
              <a:t> </a:t>
            </a:r>
            <a:r>
              <a:rPr lang="de-DE" dirty="0">
                <a:solidFill>
                  <a:schemeClr val="bg1"/>
                </a:solidFill>
                <a:latin typeface="Helvetica" pitchFamily="2" charset="0"/>
                <a:cs typeface="Heebo Medium" pitchFamily="2" charset="-79"/>
              </a:rPr>
              <a:t>und Ihre Mitarbeiter noch heute begeistern oder unverbindlich </a:t>
            </a:r>
            <a:r>
              <a:rPr lang="de-DE" b="1" dirty="0">
                <a:solidFill>
                  <a:schemeClr val="bg1"/>
                </a:solidFill>
                <a:latin typeface="Helvetica" pitchFamily="2" charset="0"/>
                <a:cs typeface="Heebo Medium" pitchFamily="2" charset="-79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anfragen</a:t>
            </a:r>
            <a:r>
              <a:rPr lang="de-DE" dirty="0">
                <a:solidFill>
                  <a:schemeClr val="bg1"/>
                </a:solidFill>
                <a:latin typeface="Helvetica" pitchFamily="2" charset="0"/>
                <a:cs typeface="Heebo Medium" pitchFamily="2" charset="-79"/>
              </a:rPr>
              <a:t>! </a:t>
            </a:r>
          </a:p>
          <a:p>
            <a:pPr algn="ctr"/>
            <a:endParaRPr lang="de-DE" dirty="0">
              <a:solidFill>
                <a:schemeClr val="bg1"/>
              </a:solidFill>
              <a:latin typeface="Helvetica" pitchFamily="2" charset="0"/>
              <a:cs typeface="Heebo Medium" pitchFamily="2" charset="-79"/>
            </a:endParaRPr>
          </a:p>
          <a:p>
            <a:pPr algn="ctr"/>
            <a:r>
              <a:rPr lang="de-DE" dirty="0">
                <a:solidFill>
                  <a:schemeClr val="bg1"/>
                </a:solidFill>
                <a:latin typeface="Helvetica" pitchFamily="2" charset="0"/>
                <a:cs typeface="Heebo Medium" pitchFamily="2" charset="-79"/>
              </a:rPr>
              <a:t>Mehr Infos unter: </a:t>
            </a:r>
            <a:r>
              <a:rPr lang="de-DE" b="1" dirty="0">
                <a:solidFill>
                  <a:schemeClr val="bg1"/>
                </a:solidFill>
                <a:latin typeface="Helvetica" pitchFamily="2" charset="0"/>
                <a:cs typeface="Heebo Medium" pitchFamily="2" charset="-79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www.spendit.de</a:t>
            </a:r>
            <a:endParaRPr lang="de-DE" b="1" dirty="0">
              <a:solidFill>
                <a:schemeClr val="bg1"/>
              </a:solidFill>
              <a:latin typeface="Helvetica" pitchFamily="2" charset="0"/>
              <a:cs typeface="Heebo Medium" pitchFamily="2" charset="-79"/>
              <a:hlinkClick r:id="" action="ppaction://noaction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  <a:p>
            <a:pPr algn="ctr"/>
            <a:endParaRPr lang="de-DE" sz="2501" u="sng" dirty="0">
              <a:solidFill>
                <a:schemeClr val="bg1"/>
              </a:solidFill>
              <a:latin typeface="Helvetica" pitchFamily="2" charset="0"/>
              <a:cs typeface="Heebo Medium" pitchFamily="2" charset="-79"/>
              <a:hlinkClick r:id="" action="ppaction://noaction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</p:txBody>
      </p:sp>
      <p:sp>
        <p:nvSpPr>
          <p:cNvPr id="21" name="Rechteck 20">
            <a:extLst>
              <a:ext uri="{FF2B5EF4-FFF2-40B4-BE49-F238E27FC236}">
                <a16:creationId xmlns:a16="http://schemas.microsoft.com/office/drawing/2014/main" id="{E24FD9EB-DCB8-C344-8490-2059278DC85A}"/>
              </a:ext>
            </a:extLst>
          </p:cNvPr>
          <p:cNvSpPr/>
          <p:nvPr/>
        </p:nvSpPr>
        <p:spPr>
          <a:xfrm>
            <a:off x="2" y="9824416"/>
            <a:ext cx="18288000" cy="518291"/>
          </a:xfrm>
          <a:prstGeom prst="rect">
            <a:avLst/>
          </a:prstGeom>
          <a:solidFill>
            <a:srgbClr val="8FA78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22" name="Grafik 21">
            <a:extLst>
              <a:ext uri="{FF2B5EF4-FFF2-40B4-BE49-F238E27FC236}">
                <a16:creationId xmlns:a16="http://schemas.microsoft.com/office/drawing/2014/main" id="{5C942137-2998-BB41-B757-C482E6B9B5C7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36042" y="9763106"/>
            <a:ext cx="2107841" cy="649020"/>
          </a:xfrm>
          <a:prstGeom prst="rect">
            <a:avLst/>
          </a:prstGeom>
        </p:spPr>
      </p:pic>
      <p:sp>
        <p:nvSpPr>
          <p:cNvPr id="23" name="Textfeld 22">
            <a:extLst>
              <a:ext uri="{FF2B5EF4-FFF2-40B4-BE49-F238E27FC236}">
                <a16:creationId xmlns:a16="http://schemas.microsoft.com/office/drawing/2014/main" id="{FADAB367-6429-8842-9D9B-62AE50AAF2FA}"/>
              </a:ext>
            </a:extLst>
          </p:cNvPr>
          <p:cNvSpPr txBox="1"/>
          <p:nvPr/>
        </p:nvSpPr>
        <p:spPr>
          <a:xfrm>
            <a:off x="1072097" y="4112678"/>
            <a:ext cx="3804704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000" dirty="0">
                <a:latin typeface="Helvetica Light" panose="020B0403020202020204" pitchFamily="34" charset="0"/>
                <a:cs typeface="Heebo Medium" pitchFamily="2" charset="-79"/>
              </a:rPr>
              <a:t>Wenn sich Non-food Produkte auf dem Beleg befinden, </a:t>
            </a:r>
            <a:r>
              <a:rPr lang="de-DE" sz="2000" dirty="0">
                <a:latin typeface="Helvetica" pitchFamily="2" charset="0"/>
                <a:cs typeface="Heebo Medium" pitchFamily="2" charset="-79"/>
              </a:rPr>
              <a:t>reduzieren</a:t>
            </a:r>
            <a:r>
              <a:rPr lang="de-DE" sz="2000" dirty="0">
                <a:latin typeface="Helvetica Light" panose="020B0403020202020204" pitchFamily="34" charset="0"/>
                <a:cs typeface="Heebo Medium" pitchFamily="2" charset="-79"/>
              </a:rPr>
              <a:t> Sie bitte manuell den </a:t>
            </a:r>
            <a:r>
              <a:rPr lang="de-DE" sz="2000" dirty="0">
                <a:latin typeface="Helvetica" pitchFamily="2" charset="0"/>
                <a:cs typeface="Heebo Medium" pitchFamily="2" charset="-79"/>
              </a:rPr>
              <a:t>Rechnungsbetrag</a:t>
            </a:r>
            <a:r>
              <a:rPr lang="de-DE" sz="2000" dirty="0">
                <a:latin typeface="Helvetica Light" panose="020B0403020202020204" pitchFamily="34" charset="0"/>
                <a:cs typeface="Heebo Medium" pitchFamily="2" charset="-79"/>
              </a:rPr>
              <a:t> in der App um diese Artikel.</a:t>
            </a:r>
          </a:p>
          <a:p>
            <a:endParaRPr lang="de-DE" sz="2000" dirty="0">
              <a:latin typeface="Helvetica Light" panose="020B0403020202020204" pitchFamily="34" charset="0"/>
              <a:cs typeface="Heebo Medium" pitchFamily="2" charset="-79"/>
            </a:endParaRPr>
          </a:p>
          <a:p>
            <a:r>
              <a:rPr lang="de-DE" sz="2000" dirty="0">
                <a:latin typeface="Helvetica Light" panose="020B0403020202020204" pitchFamily="34" charset="0"/>
                <a:cs typeface="Heebo Medium" pitchFamily="2" charset="-79"/>
              </a:rPr>
              <a:t>Bsp.: Beleg für 11,50 € </a:t>
            </a:r>
            <a:br>
              <a:rPr lang="de-DE" sz="2000" dirty="0">
                <a:latin typeface="Helvetica Light" panose="020B0403020202020204" pitchFamily="34" charset="0"/>
                <a:cs typeface="Heebo Medium" pitchFamily="2" charset="-79"/>
              </a:rPr>
            </a:br>
            <a:r>
              <a:rPr lang="de-DE" sz="2000" dirty="0">
                <a:latin typeface="Helvetica Light" panose="020B0403020202020204" pitchFamily="34" charset="0"/>
                <a:cs typeface="Heebo Medium" pitchFamily="2" charset="-79"/>
              </a:rPr>
              <a:t>(8 € Sandwich, 1 € Zahnpasta, 2,50 € Shampoo) Belegsumme in der App um 3,50 € auf 8 € reduzieren und einreichen!</a:t>
            </a:r>
          </a:p>
        </p:txBody>
      </p:sp>
      <p:sp>
        <p:nvSpPr>
          <p:cNvPr id="24" name="Textfeld 23">
            <a:extLst>
              <a:ext uri="{FF2B5EF4-FFF2-40B4-BE49-F238E27FC236}">
                <a16:creationId xmlns:a16="http://schemas.microsoft.com/office/drawing/2014/main" id="{808448D6-940B-D14F-B774-76CB9F2303DC}"/>
              </a:ext>
            </a:extLst>
          </p:cNvPr>
          <p:cNvSpPr txBox="1"/>
          <p:nvPr/>
        </p:nvSpPr>
        <p:spPr>
          <a:xfrm>
            <a:off x="9714756" y="4117038"/>
            <a:ext cx="3684385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000" dirty="0">
                <a:latin typeface="Helvetica Light" panose="020B0403020202020204" pitchFamily="34" charset="0"/>
                <a:cs typeface="Heebo Medium" pitchFamily="2" charset="-79"/>
              </a:rPr>
              <a:t>So klappt das Scannen am besten: Fotografieren Sie den Beleg auf </a:t>
            </a:r>
            <a:r>
              <a:rPr lang="de-DE" sz="2000" dirty="0">
                <a:latin typeface="Helvetica" pitchFamily="2" charset="0"/>
                <a:cs typeface="Heebo Medium" pitchFamily="2" charset="-79"/>
              </a:rPr>
              <a:t>dunklem Hintergrund</a:t>
            </a:r>
            <a:r>
              <a:rPr lang="de-DE" sz="2000" dirty="0">
                <a:latin typeface="Helvetica Light" panose="020B0403020202020204" pitchFamily="34" charset="0"/>
                <a:cs typeface="Heebo Medium" pitchFamily="2" charset="-79"/>
              </a:rPr>
              <a:t>.</a:t>
            </a:r>
          </a:p>
          <a:p>
            <a:endParaRPr lang="de-DE" sz="2000" dirty="0">
              <a:latin typeface="Helvetica Light" panose="020B0403020202020204" pitchFamily="34" charset="0"/>
              <a:cs typeface="Heebo Medium" pitchFamily="2" charset="-79"/>
            </a:endParaRPr>
          </a:p>
          <a:p>
            <a:r>
              <a:rPr lang="de-DE" sz="2000" dirty="0">
                <a:latin typeface="Helvetica Light" panose="020B0403020202020204" pitchFamily="34" charset="0"/>
                <a:cs typeface="Heebo Medium" pitchFamily="2" charset="-79"/>
              </a:rPr>
              <a:t>Große Belege können Sie einfach falten, so dass sie besser zu fotografieren sind.</a:t>
            </a:r>
          </a:p>
        </p:txBody>
      </p:sp>
      <p:sp>
        <p:nvSpPr>
          <p:cNvPr id="25" name="Textfeld 24">
            <a:extLst>
              <a:ext uri="{FF2B5EF4-FFF2-40B4-BE49-F238E27FC236}">
                <a16:creationId xmlns:a16="http://schemas.microsoft.com/office/drawing/2014/main" id="{9CEDF6B2-1E24-EA4C-9052-95DE178B43AF}"/>
              </a:ext>
            </a:extLst>
          </p:cNvPr>
          <p:cNvSpPr txBox="1"/>
          <p:nvPr/>
        </p:nvSpPr>
        <p:spPr>
          <a:xfrm>
            <a:off x="5525578" y="4117038"/>
            <a:ext cx="3684385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000" dirty="0">
                <a:latin typeface="Helvetica Light" panose="020B0403020202020204" pitchFamily="34" charset="0"/>
                <a:cs typeface="Heebo Medium" pitchFamily="2" charset="-79"/>
              </a:rPr>
              <a:t>Sie können pro Arbeitstag nur </a:t>
            </a:r>
            <a:r>
              <a:rPr lang="de-DE" sz="2000" dirty="0">
                <a:latin typeface="Helvetica" pitchFamily="2" charset="0"/>
                <a:cs typeface="Heebo Medium" pitchFamily="2" charset="-79"/>
              </a:rPr>
              <a:t>einen Beleg mit demselben Belegdatum einreichen.</a:t>
            </a:r>
            <a:br>
              <a:rPr lang="de-DE" sz="2000" dirty="0">
                <a:latin typeface="Helvetica" pitchFamily="2" charset="0"/>
                <a:cs typeface="Heebo Medium" pitchFamily="2" charset="-79"/>
              </a:rPr>
            </a:br>
            <a:endParaRPr lang="de-DE" sz="2000" dirty="0">
              <a:latin typeface="Helvetica Light" panose="020B0403020202020204" pitchFamily="34" charset="0"/>
              <a:cs typeface="Heebo Medium" pitchFamily="2" charset="-79"/>
            </a:endParaRPr>
          </a:p>
          <a:p>
            <a:r>
              <a:rPr lang="de-DE" sz="2000" dirty="0">
                <a:latin typeface="Helvetica" pitchFamily="2" charset="0"/>
                <a:cs typeface="Heebo Medium" pitchFamily="2" charset="-79"/>
              </a:rPr>
              <a:t>Sammelrechnungen</a:t>
            </a:r>
            <a:r>
              <a:rPr lang="de-DE" sz="2000" dirty="0">
                <a:latin typeface="Helvetica Light" panose="020B0403020202020204" pitchFamily="34" charset="0"/>
                <a:cs typeface="Heebo Medium" pitchFamily="2" charset="-79"/>
              </a:rPr>
              <a:t> können von allen Kollegen gescannt werden, deren Essen auf der Rechnung enthalten ist. Der Betrag ist aber bitte manuell auf die eigene Konsumation zu ändern.</a:t>
            </a:r>
          </a:p>
        </p:txBody>
      </p:sp>
      <p:sp>
        <p:nvSpPr>
          <p:cNvPr id="2" name="Textfeld 1">
            <a:extLst>
              <a:ext uri="{FF2B5EF4-FFF2-40B4-BE49-F238E27FC236}">
                <a16:creationId xmlns:a16="http://schemas.microsoft.com/office/drawing/2014/main" id="{F7BBE8E4-A303-B340-8123-B3B1DDACDC45}"/>
              </a:ext>
            </a:extLst>
          </p:cNvPr>
          <p:cNvSpPr txBox="1"/>
          <p:nvPr/>
        </p:nvSpPr>
        <p:spPr>
          <a:xfrm>
            <a:off x="13903933" y="4117038"/>
            <a:ext cx="3648850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000" dirty="0">
                <a:latin typeface="Helvetica Light" panose="020B0403020202020204" pitchFamily="34" charset="0"/>
                <a:cs typeface="Heebo Medium" pitchFamily="2" charset="-79"/>
              </a:rPr>
              <a:t>Sie müssen Ihre </a:t>
            </a:r>
            <a:r>
              <a:rPr lang="de-DE" sz="2000" dirty="0">
                <a:latin typeface="Helvetica" pitchFamily="2" charset="0"/>
                <a:cs typeface="Heebo Medium" pitchFamily="2" charset="-79"/>
              </a:rPr>
              <a:t>Belege nicht aufbewahren</a:t>
            </a:r>
            <a:r>
              <a:rPr lang="de-DE" sz="2000" dirty="0">
                <a:latin typeface="Helvetica Light" panose="020B0403020202020204" pitchFamily="34" charset="0"/>
                <a:cs typeface="Heebo Medium" pitchFamily="2" charset="-79"/>
              </a:rPr>
              <a:t>, wir speichern alles sicher ab. Über die App können Sie Ihre eingereichten Belege jederzeit einsehen, bearbeiten oder löschen – </a:t>
            </a:r>
            <a:r>
              <a:rPr lang="de-DE" sz="2000" dirty="0">
                <a:latin typeface="Helvetica" pitchFamily="2" charset="0"/>
                <a:cs typeface="Heebo Medium" pitchFamily="2" charset="-79"/>
              </a:rPr>
              <a:t>immer bis zum Monatsende</a:t>
            </a:r>
            <a:r>
              <a:rPr lang="de-DE" sz="2000" dirty="0">
                <a:latin typeface="Helvetica Light" panose="020B0403020202020204" pitchFamily="34" charset="0"/>
                <a:cs typeface="Heebo Medium" pitchFamily="2" charset="-79"/>
              </a:rPr>
              <a:t>.</a:t>
            </a:r>
          </a:p>
          <a:p>
            <a:endParaRPr lang="de-DE" sz="2000" dirty="0">
              <a:latin typeface="Helvetica Light" panose="020B0403020202020204" pitchFamily="34" charset="0"/>
              <a:cs typeface="Heebo Medium" pitchFamily="2" charset="-79"/>
            </a:endParaRPr>
          </a:p>
          <a:p>
            <a:r>
              <a:rPr lang="de-DE" sz="2000" dirty="0">
                <a:latin typeface="Helvetica Light" panose="020B0403020202020204" pitchFamily="34" charset="0"/>
                <a:cs typeface="Heebo Medium" pitchFamily="2" charset="-79"/>
              </a:rPr>
              <a:t>Sie werden zum Monatsende sowohl in der App als auch per E-Mail an die rechtzeitige Belegeinreichung erinnert (optional).</a:t>
            </a:r>
            <a:endParaRPr lang="de-DE" dirty="0">
              <a:latin typeface="Helvetica Light" panose="020B0403020202020204" pitchFamily="34" charset="0"/>
            </a:endParaRPr>
          </a:p>
        </p:txBody>
      </p:sp>
      <p:sp>
        <p:nvSpPr>
          <p:cNvPr id="16" name="TextBox 17">
            <a:extLst>
              <a:ext uri="{FF2B5EF4-FFF2-40B4-BE49-F238E27FC236}">
                <a16:creationId xmlns:a16="http://schemas.microsoft.com/office/drawing/2014/main" id="{0BA9B147-09AA-C846-93DF-FD6963DBD49D}"/>
              </a:ext>
            </a:extLst>
          </p:cNvPr>
          <p:cNvSpPr txBox="1"/>
          <p:nvPr/>
        </p:nvSpPr>
        <p:spPr>
          <a:xfrm>
            <a:off x="0" y="941111"/>
            <a:ext cx="18288000" cy="7848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2742651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de-DE" sz="4500" dirty="0">
                <a:solidFill>
                  <a:schemeClr val="tx1">
                    <a:lumMod val="85000"/>
                    <a:lumOff val="15000"/>
                  </a:schemeClr>
                </a:solidFill>
                <a:latin typeface="Helvetica" pitchFamily="2" charset="0"/>
                <a:ea typeface="Montserrat" charset="0"/>
                <a:cs typeface="Heebo Medium" pitchFamily="2" charset="-79"/>
              </a:rPr>
              <a:t>Was muss ich beim Einreichen der Belege beachten?</a:t>
            </a:r>
          </a:p>
        </p:txBody>
      </p:sp>
      <p:sp>
        <p:nvSpPr>
          <p:cNvPr id="20" name="Shape 2550">
            <a:extLst>
              <a:ext uri="{FF2B5EF4-FFF2-40B4-BE49-F238E27FC236}">
                <a16:creationId xmlns:a16="http://schemas.microsoft.com/office/drawing/2014/main" id="{ACA62784-D6F2-2145-A344-17E56841F016}"/>
              </a:ext>
            </a:extLst>
          </p:cNvPr>
          <p:cNvSpPr/>
          <p:nvPr/>
        </p:nvSpPr>
        <p:spPr>
          <a:xfrm>
            <a:off x="2057429" y="2467830"/>
            <a:ext cx="1260000" cy="12600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109" y="7364"/>
                </a:moveTo>
                <a:cubicBezTo>
                  <a:pt x="20838" y="7364"/>
                  <a:pt x="20618" y="7584"/>
                  <a:pt x="20618" y="7855"/>
                </a:cubicBezTo>
                <a:lnTo>
                  <a:pt x="20618" y="18655"/>
                </a:lnTo>
                <a:cubicBezTo>
                  <a:pt x="20618" y="19739"/>
                  <a:pt x="19739" y="20618"/>
                  <a:pt x="18655" y="20618"/>
                </a:cubicBezTo>
                <a:lnTo>
                  <a:pt x="2945" y="20618"/>
                </a:lnTo>
                <a:cubicBezTo>
                  <a:pt x="1861" y="20618"/>
                  <a:pt x="982" y="19739"/>
                  <a:pt x="982" y="18655"/>
                </a:cubicBezTo>
                <a:lnTo>
                  <a:pt x="982" y="2945"/>
                </a:lnTo>
                <a:cubicBezTo>
                  <a:pt x="982" y="1861"/>
                  <a:pt x="1861" y="982"/>
                  <a:pt x="2945" y="982"/>
                </a:cubicBezTo>
                <a:lnTo>
                  <a:pt x="13745" y="982"/>
                </a:lnTo>
                <a:cubicBezTo>
                  <a:pt x="14017" y="982"/>
                  <a:pt x="14236" y="762"/>
                  <a:pt x="14236" y="491"/>
                </a:cubicBezTo>
                <a:cubicBezTo>
                  <a:pt x="14236" y="220"/>
                  <a:pt x="14017" y="0"/>
                  <a:pt x="13745" y="0"/>
                </a:cubicBezTo>
                <a:lnTo>
                  <a:pt x="2945" y="0"/>
                </a:lnTo>
                <a:cubicBezTo>
                  <a:pt x="1318" y="0"/>
                  <a:pt x="0" y="1319"/>
                  <a:pt x="0" y="2945"/>
                </a:cubicBezTo>
                <a:lnTo>
                  <a:pt x="0" y="18655"/>
                </a:lnTo>
                <a:cubicBezTo>
                  <a:pt x="0" y="20282"/>
                  <a:pt x="1318" y="21600"/>
                  <a:pt x="2945" y="21600"/>
                </a:cubicBezTo>
                <a:lnTo>
                  <a:pt x="18655" y="21600"/>
                </a:lnTo>
                <a:cubicBezTo>
                  <a:pt x="20282" y="21600"/>
                  <a:pt x="21600" y="20282"/>
                  <a:pt x="21600" y="18655"/>
                </a:cubicBezTo>
                <a:lnTo>
                  <a:pt x="21600" y="7855"/>
                </a:lnTo>
                <a:cubicBezTo>
                  <a:pt x="21600" y="7584"/>
                  <a:pt x="21380" y="7364"/>
                  <a:pt x="21109" y="7364"/>
                </a:cubicBezTo>
                <a:moveTo>
                  <a:pt x="7006" y="12764"/>
                </a:moveTo>
                <a:lnTo>
                  <a:pt x="8836" y="12764"/>
                </a:lnTo>
                <a:lnTo>
                  <a:pt x="8836" y="14594"/>
                </a:lnTo>
                <a:lnTo>
                  <a:pt x="6627" y="14973"/>
                </a:lnTo>
                <a:cubicBezTo>
                  <a:pt x="6627" y="14973"/>
                  <a:pt x="7006" y="12764"/>
                  <a:pt x="7006" y="12764"/>
                </a:cubicBezTo>
                <a:close/>
                <a:moveTo>
                  <a:pt x="16775" y="2742"/>
                </a:moveTo>
                <a:lnTo>
                  <a:pt x="18858" y="4825"/>
                </a:lnTo>
                <a:lnTo>
                  <a:pt x="9818" y="13865"/>
                </a:lnTo>
                <a:lnTo>
                  <a:pt x="9818" y="11782"/>
                </a:lnTo>
                <a:lnTo>
                  <a:pt x="7736" y="11782"/>
                </a:lnTo>
                <a:cubicBezTo>
                  <a:pt x="7736" y="11782"/>
                  <a:pt x="16775" y="2742"/>
                  <a:pt x="16775" y="2742"/>
                </a:cubicBezTo>
                <a:close/>
                <a:moveTo>
                  <a:pt x="18104" y="1414"/>
                </a:moveTo>
                <a:cubicBezTo>
                  <a:pt x="18371" y="1147"/>
                  <a:pt x="18739" y="982"/>
                  <a:pt x="19145" y="982"/>
                </a:cubicBezTo>
                <a:cubicBezTo>
                  <a:pt x="19959" y="982"/>
                  <a:pt x="20618" y="1642"/>
                  <a:pt x="20618" y="2455"/>
                </a:cubicBezTo>
                <a:cubicBezTo>
                  <a:pt x="20618" y="2861"/>
                  <a:pt x="20453" y="3230"/>
                  <a:pt x="20187" y="3496"/>
                </a:cubicBezTo>
                <a:lnTo>
                  <a:pt x="19552" y="4131"/>
                </a:lnTo>
                <a:lnTo>
                  <a:pt x="17469" y="2048"/>
                </a:lnTo>
                <a:cubicBezTo>
                  <a:pt x="17469" y="2048"/>
                  <a:pt x="18104" y="1414"/>
                  <a:pt x="18104" y="1414"/>
                </a:cubicBezTo>
                <a:close/>
                <a:moveTo>
                  <a:pt x="5400" y="16200"/>
                </a:moveTo>
                <a:lnTo>
                  <a:pt x="9590" y="15481"/>
                </a:lnTo>
                <a:lnTo>
                  <a:pt x="20881" y="4190"/>
                </a:lnTo>
                <a:cubicBezTo>
                  <a:pt x="21325" y="3746"/>
                  <a:pt x="21600" y="3133"/>
                  <a:pt x="21600" y="2455"/>
                </a:cubicBezTo>
                <a:cubicBezTo>
                  <a:pt x="21600" y="1099"/>
                  <a:pt x="20501" y="0"/>
                  <a:pt x="19145" y="0"/>
                </a:cubicBezTo>
                <a:cubicBezTo>
                  <a:pt x="18468" y="0"/>
                  <a:pt x="17854" y="275"/>
                  <a:pt x="17410" y="719"/>
                </a:cubicBezTo>
                <a:lnTo>
                  <a:pt x="6119" y="12010"/>
                </a:lnTo>
                <a:cubicBezTo>
                  <a:pt x="6119" y="12010"/>
                  <a:pt x="5400" y="16200"/>
                  <a:pt x="5400" y="16200"/>
                </a:cubicBezTo>
                <a:close/>
              </a:path>
            </a:pathLst>
          </a:custGeom>
          <a:solidFill>
            <a:srgbClr val="9CB38E"/>
          </a:solidFill>
          <a:ln w="12700">
            <a:miter lim="400000"/>
          </a:ln>
        </p:spPr>
        <p:txBody>
          <a:bodyPr lIns="28575" tIns="28575" rIns="28575" bIns="28575" anchor="ctr"/>
          <a:lstStyle/>
          <a:p>
            <a:pPr defTabSz="342895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2250"/>
          </a:p>
        </p:txBody>
      </p:sp>
      <p:sp>
        <p:nvSpPr>
          <p:cNvPr id="31" name="Shape 2655">
            <a:extLst>
              <a:ext uri="{FF2B5EF4-FFF2-40B4-BE49-F238E27FC236}">
                <a16:creationId xmlns:a16="http://schemas.microsoft.com/office/drawing/2014/main" id="{62AF719E-AD00-4A45-9F96-059D03B18385}"/>
              </a:ext>
            </a:extLst>
          </p:cNvPr>
          <p:cNvSpPr/>
          <p:nvPr/>
        </p:nvSpPr>
        <p:spPr>
          <a:xfrm>
            <a:off x="10613545" y="2670026"/>
            <a:ext cx="1368000" cy="10440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0618" y="14400"/>
                </a:moveTo>
                <a:lnTo>
                  <a:pt x="16349" y="14400"/>
                </a:lnTo>
                <a:cubicBezTo>
                  <a:pt x="16227" y="14820"/>
                  <a:pt x="16076" y="15221"/>
                  <a:pt x="15897" y="15600"/>
                </a:cubicBezTo>
                <a:lnTo>
                  <a:pt x="20618" y="15600"/>
                </a:lnTo>
                <a:lnTo>
                  <a:pt x="20618" y="19200"/>
                </a:lnTo>
                <a:cubicBezTo>
                  <a:pt x="20618" y="19862"/>
                  <a:pt x="20178" y="20400"/>
                  <a:pt x="19636" y="20400"/>
                </a:cubicBezTo>
                <a:lnTo>
                  <a:pt x="1964" y="20400"/>
                </a:lnTo>
                <a:cubicBezTo>
                  <a:pt x="1422" y="20400"/>
                  <a:pt x="982" y="19862"/>
                  <a:pt x="982" y="19200"/>
                </a:cubicBezTo>
                <a:lnTo>
                  <a:pt x="982" y="15600"/>
                </a:lnTo>
                <a:lnTo>
                  <a:pt x="5704" y="15600"/>
                </a:lnTo>
                <a:cubicBezTo>
                  <a:pt x="5524" y="15221"/>
                  <a:pt x="5373" y="14820"/>
                  <a:pt x="5251" y="14400"/>
                </a:cubicBezTo>
                <a:lnTo>
                  <a:pt x="982" y="14400"/>
                </a:lnTo>
                <a:lnTo>
                  <a:pt x="982" y="4800"/>
                </a:lnTo>
                <a:cubicBezTo>
                  <a:pt x="982" y="4138"/>
                  <a:pt x="1422" y="3600"/>
                  <a:pt x="1964" y="3600"/>
                </a:cubicBezTo>
                <a:lnTo>
                  <a:pt x="3927" y="3600"/>
                </a:lnTo>
                <a:cubicBezTo>
                  <a:pt x="5891" y="3600"/>
                  <a:pt x="5891" y="1200"/>
                  <a:pt x="7364" y="1200"/>
                </a:cubicBezTo>
                <a:lnTo>
                  <a:pt x="10800" y="1200"/>
                </a:lnTo>
                <a:lnTo>
                  <a:pt x="14236" y="1200"/>
                </a:lnTo>
                <a:cubicBezTo>
                  <a:pt x="15709" y="1200"/>
                  <a:pt x="15709" y="3600"/>
                  <a:pt x="17673" y="3600"/>
                </a:cubicBezTo>
                <a:lnTo>
                  <a:pt x="19636" y="3600"/>
                </a:lnTo>
                <a:cubicBezTo>
                  <a:pt x="20178" y="3600"/>
                  <a:pt x="20618" y="4138"/>
                  <a:pt x="20618" y="4800"/>
                </a:cubicBezTo>
                <a:cubicBezTo>
                  <a:pt x="20618" y="4800"/>
                  <a:pt x="20618" y="14400"/>
                  <a:pt x="20618" y="14400"/>
                </a:cubicBezTo>
                <a:close/>
                <a:moveTo>
                  <a:pt x="19636" y="2400"/>
                </a:moveTo>
                <a:lnTo>
                  <a:pt x="17673" y="2400"/>
                </a:lnTo>
                <a:cubicBezTo>
                  <a:pt x="16200" y="2400"/>
                  <a:pt x="16200" y="0"/>
                  <a:pt x="14236" y="0"/>
                </a:cubicBezTo>
                <a:lnTo>
                  <a:pt x="10800" y="0"/>
                </a:lnTo>
                <a:lnTo>
                  <a:pt x="7364" y="0"/>
                </a:lnTo>
                <a:cubicBezTo>
                  <a:pt x="5400" y="0"/>
                  <a:pt x="5400" y="2400"/>
                  <a:pt x="3927" y="2400"/>
                </a:cubicBezTo>
                <a:lnTo>
                  <a:pt x="1964" y="2400"/>
                </a:lnTo>
                <a:cubicBezTo>
                  <a:pt x="879" y="2400"/>
                  <a:pt x="0" y="3475"/>
                  <a:pt x="0" y="4800"/>
                </a:cubicBezTo>
                <a:lnTo>
                  <a:pt x="0" y="19200"/>
                </a:lnTo>
                <a:cubicBezTo>
                  <a:pt x="0" y="20525"/>
                  <a:pt x="879" y="21600"/>
                  <a:pt x="1964" y="21600"/>
                </a:cubicBezTo>
                <a:lnTo>
                  <a:pt x="19636" y="21600"/>
                </a:lnTo>
                <a:cubicBezTo>
                  <a:pt x="20721" y="21600"/>
                  <a:pt x="21600" y="20525"/>
                  <a:pt x="21600" y="19200"/>
                </a:cubicBezTo>
                <a:lnTo>
                  <a:pt x="21600" y="4800"/>
                </a:lnTo>
                <a:cubicBezTo>
                  <a:pt x="21600" y="3475"/>
                  <a:pt x="20721" y="2400"/>
                  <a:pt x="19636" y="2400"/>
                </a:cubicBezTo>
                <a:moveTo>
                  <a:pt x="18164" y="7200"/>
                </a:moveTo>
                <a:cubicBezTo>
                  <a:pt x="17892" y="7200"/>
                  <a:pt x="17673" y="6932"/>
                  <a:pt x="17673" y="6600"/>
                </a:cubicBezTo>
                <a:cubicBezTo>
                  <a:pt x="17673" y="6269"/>
                  <a:pt x="17892" y="6000"/>
                  <a:pt x="18164" y="6000"/>
                </a:cubicBezTo>
                <a:cubicBezTo>
                  <a:pt x="18435" y="6000"/>
                  <a:pt x="18655" y="6269"/>
                  <a:pt x="18655" y="6600"/>
                </a:cubicBezTo>
                <a:cubicBezTo>
                  <a:pt x="18655" y="6932"/>
                  <a:pt x="18435" y="7200"/>
                  <a:pt x="18164" y="7200"/>
                </a:cubicBezTo>
                <a:moveTo>
                  <a:pt x="18164" y="4800"/>
                </a:moveTo>
                <a:cubicBezTo>
                  <a:pt x="17351" y="4800"/>
                  <a:pt x="16691" y="5607"/>
                  <a:pt x="16691" y="6600"/>
                </a:cubicBezTo>
                <a:cubicBezTo>
                  <a:pt x="16691" y="7594"/>
                  <a:pt x="17351" y="8400"/>
                  <a:pt x="18164" y="8400"/>
                </a:cubicBezTo>
                <a:cubicBezTo>
                  <a:pt x="18977" y="8400"/>
                  <a:pt x="19636" y="7594"/>
                  <a:pt x="19636" y="6600"/>
                </a:cubicBezTo>
                <a:cubicBezTo>
                  <a:pt x="19636" y="5607"/>
                  <a:pt x="18977" y="4800"/>
                  <a:pt x="18164" y="4800"/>
                </a:cubicBezTo>
                <a:moveTo>
                  <a:pt x="18164" y="9600"/>
                </a:moveTo>
                <a:cubicBezTo>
                  <a:pt x="17892" y="9600"/>
                  <a:pt x="17673" y="9869"/>
                  <a:pt x="17673" y="10200"/>
                </a:cubicBezTo>
                <a:cubicBezTo>
                  <a:pt x="17673" y="10532"/>
                  <a:pt x="17892" y="10800"/>
                  <a:pt x="18164" y="10800"/>
                </a:cubicBezTo>
                <a:cubicBezTo>
                  <a:pt x="18435" y="10800"/>
                  <a:pt x="18655" y="10532"/>
                  <a:pt x="18655" y="10200"/>
                </a:cubicBezTo>
                <a:cubicBezTo>
                  <a:pt x="18655" y="9869"/>
                  <a:pt x="18435" y="9600"/>
                  <a:pt x="18164" y="9600"/>
                </a:cubicBezTo>
                <a:moveTo>
                  <a:pt x="10800" y="16800"/>
                </a:moveTo>
                <a:cubicBezTo>
                  <a:pt x="8631" y="16800"/>
                  <a:pt x="6873" y="14651"/>
                  <a:pt x="6873" y="12000"/>
                </a:cubicBezTo>
                <a:cubicBezTo>
                  <a:pt x="6873" y="9349"/>
                  <a:pt x="8631" y="7200"/>
                  <a:pt x="10800" y="7200"/>
                </a:cubicBezTo>
                <a:cubicBezTo>
                  <a:pt x="12969" y="7200"/>
                  <a:pt x="14727" y="9349"/>
                  <a:pt x="14727" y="12000"/>
                </a:cubicBezTo>
                <a:cubicBezTo>
                  <a:pt x="14727" y="14651"/>
                  <a:pt x="12969" y="16800"/>
                  <a:pt x="10800" y="16800"/>
                </a:cubicBezTo>
                <a:moveTo>
                  <a:pt x="10800" y="6000"/>
                </a:moveTo>
                <a:cubicBezTo>
                  <a:pt x="8088" y="6000"/>
                  <a:pt x="5891" y="8687"/>
                  <a:pt x="5891" y="12000"/>
                </a:cubicBezTo>
                <a:cubicBezTo>
                  <a:pt x="5891" y="15314"/>
                  <a:pt x="8088" y="18000"/>
                  <a:pt x="10800" y="18000"/>
                </a:cubicBezTo>
                <a:cubicBezTo>
                  <a:pt x="13512" y="18000"/>
                  <a:pt x="15709" y="15314"/>
                  <a:pt x="15709" y="12000"/>
                </a:cubicBezTo>
                <a:cubicBezTo>
                  <a:pt x="15709" y="8687"/>
                  <a:pt x="13512" y="6000"/>
                  <a:pt x="10800" y="6000"/>
                </a:cubicBezTo>
                <a:moveTo>
                  <a:pt x="10800" y="14400"/>
                </a:moveTo>
                <a:cubicBezTo>
                  <a:pt x="9716" y="14400"/>
                  <a:pt x="8836" y="13325"/>
                  <a:pt x="8836" y="12000"/>
                </a:cubicBezTo>
                <a:cubicBezTo>
                  <a:pt x="8836" y="10675"/>
                  <a:pt x="9716" y="9600"/>
                  <a:pt x="10800" y="9600"/>
                </a:cubicBezTo>
                <a:cubicBezTo>
                  <a:pt x="11884" y="9600"/>
                  <a:pt x="12764" y="10675"/>
                  <a:pt x="12764" y="12000"/>
                </a:cubicBezTo>
                <a:cubicBezTo>
                  <a:pt x="12764" y="13325"/>
                  <a:pt x="11884" y="14400"/>
                  <a:pt x="10800" y="14400"/>
                </a:cubicBezTo>
                <a:moveTo>
                  <a:pt x="10800" y="8400"/>
                </a:moveTo>
                <a:cubicBezTo>
                  <a:pt x="9173" y="8400"/>
                  <a:pt x="7855" y="10012"/>
                  <a:pt x="7855" y="12000"/>
                </a:cubicBezTo>
                <a:cubicBezTo>
                  <a:pt x="7855" y="13988"/>
                  <a:pt x="9173" y="15600"/>
                  <a:pt x="10800" y="15600"/>
                </a:cubicBezTo>
                <a:cubicBezTo>
                  <a:pt x="12426" y="15600"/>
                  <a:pt x="13745" y="13988"/>
                  <a:pt x="13745" y="12000"/>
                </a:cubicBezTo>
                <a:cubicBezTo>
                  <a:pt x="13745" y="10012"/>
                  <a:pt x="12426" y="8400"/>
                  <a:pt x="10800" y="8400"/>
                </a:cubicBezTo>
                <a:moveTo>
                  <a:pt x="8345" y="3600"/>
                </a:moveTo>
                <a:lnTo>
                  <a:pt x="13255" y="3600"/>
                </a:lnTo>
                <a:cubicBezTo>
                  <a:pt x="13526" y="3600"/>
                  <a:pt x="13745" y="3332"/>
                  <a:pt x="13745" y="3000"/>
                </a:cubicBezTo>
                <a:cubicBezTo>
                  <a:pt x="13745" y="2669"/>
                  <a:pt x="13526" y="2400"/>
                  <a:pt x="13255" y="2400"/>
                </a:cubicBezTo>
                <a:lnTo>
                  <a:pt x="8345" y="2400"/>
                </a:lnTo>
                <a:cubicBezTo>
                  <a:pt x="8074" y="2400"/>
                  <a:pt x="7855" y="2669"/>
                  <a:pt x="7855" y="3000"/>
                </a:cubicBezTo>
                <a:cubicBezTo>
                  <a:pt x="7855" y="3332"/>
                  <a:pt x="8074" y="3600"/>
                  <a:pt x="8345" y="3600"/>
                </a:cubicBezTo>
              </a:path>
            </a:pathLst>
          </a:custGeom>
          <a:solidFill>
            <a:srgbClr val="9CB38E"/>
          </a:solidFill>
          <a:ln w="12700">
            <a:miter lim="400000"/>
          </a:ln>
        </p:spPr>
        <p:txBody>
          <a:bodyPr lIns="28575" tIns="28575" rIns="28575" bIns="28575" anchor="ctr"/>
          <a:lstStyle/>
          <a:p>
            <a:pPr defTabSz="342895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2250"/>
          </a:p>
        </p:txBody>
      </p:sp>
      <p:sp>
        <p:nvSpPr>
          <p:cNvPr id="32" name="Shape 2828">
            <a:extLst>
              <a:ext uri="{FF2B5EF4-FFF2-40B4-BE49-F238E27FC236}">
                <a16:creationId xmlns:a16="http://schemas.microsoft.com/office/drawing/2014/main" id="{546E22B1-890F-A949-BBD7-379912A88788}"/>
              </a:ext>
            </a:extLst>
          </p:cNvPr>
          <p:cNvSpPr/>
          <p:nvPr/>
        </p:nvSpPr>
        <p:spPr>
          <a:xfrm>
            <a:off x="6592450" y="2480949"/>
            <a:ext cx="1088728" cy="129589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4400" y="13745"/>
                </a:moveTo>
                <a:lnTo>
                  <a:pt x="2400" y="13745"/>
                </a:lnTo>
                <a:lnTo>
                  <a:pt x="2400" y="14727"/>
                </a:lnTo>
                <a:lnTo>
                  <a:pt x="14400" y="14727"/>
                </a:lnTo>
                <a:cubicBezTo>
                  <a:pt x="14400" y="14727"/>
                  <a:pt x="14400" y="13745"/>
                  <a:pt x="14400" y="13745"/>
                </a:cubicBezTo>
                <a:close/>
                <a:moveTo>
                  <a:pt x="15600" y="20092"/>
                </a:moveTo>
                <a:lnTo>
                  <a:pt x="13624" y="18798"/>
                </a:lnTo>
                <a:cubicBezTo>
                  <a:pt x="13515" y="18710"/>
                  <a:pt x="13366" y="18655"/>
                  <a:pt x="13200" y="18655"/>
                </a:cubicBezTo>
                <a:cubicBezTo>
                  <a:pt x="13035" y="18655"/>
                  <a:pt x="12885" y="18710"/>
                  <a:pt x="12776" y="18798"/>
                </a:cubicBezTo>
                <a:lnTo>
                  <a:pt x="10800" y="20415"/>
                </a:lnTo>
                <a:lnTo>
                  <a:pt x="8824" y="18798"/>
                </a:lnTo>
                <a:cubicBezTo>
                  <a:pt x="8716" y="18710"/>
                  <a:pt x="8566" y="18655"/>
                  <a:pt x="8400" y="18655"/>
                </a:cubicBezTo>
                <a:cubicBezTo>
                  <a:pt x="8235" y="18655"/>
                  <a:pt x="8085" y="18710"/>
                  <a:pt x="7976" y="18798"/>
                </a:cubicBezTo>
                <a:lnTo>
                  <a:pt x="6000" y="20415"/>
                </a:lnTo>
                <a:lnTo>
                  <a:pt x="4024" y="18798"/>
                </a:lnTo>
                <a:cubicBezTo>
                  <a:pt x="3915" y="18710"/>
                  <a:pt x="3766" y="18655"/>
                  <a:pt x="3600" y="18655"/>
                </a:cubicBezTo>
                <a:cubicBezTo>
                  <a:pt x="3435" y="18655"/>
                  <a:pt x="3285" y="18710"/>
                  <a:pt x="3176" y="18798"/>
                </a:cubicBezTo>
                <a:lnTo>
                  <a:pt x="1200" y="20092"/>
                </a:lnTo>
                <a:lnTo>
                  <a:pt x="1200" y="3927"/>
                </a:lnTo>
                <a:lnTo>
                  <a:pt x="15600" y="3927"/>
                </a:lnTo>
                <a:cubicBezTo>
                  <a:pt x="15600" y="3927"/>
                  <a:pt x="15600" y="20092"/>
                  <a:pt x="15600" y="20092"/>
                </a:cubicBezTo>
                <a:close/>
                <a:moveTo>
                  <a:pt x="16200" y="2945"/>
                </a:moveTo>
                <a:lnTo>
                  <a:pt x="600" y="2945"/>
                </a:lnTo>
                <a:cubicBezTo>
                  <a:pt x="268" y="2945"/>
                  <a:pt x="0" y="3165"/>
                  <a:pt x="0" y="3436"/>
                </a:cubicBezTo>
                <a:lnTo>
                  <a:pt x="0" y="21109"/>
                </a:lnTo>
                <a:cubicBezTo>
                  <a:pt x="0" y="21380"/>
                  <a:pt x="268" y="21600"/>
                  <a:pt x="600" y="21600"/>
                </a:cubicBezTo>
                <a:cubicBezTo>
                  <a:pt x="766" y="21600"/>
                  <a:pt x="916" y="21545"/>
                  <a:pt x="1024" y="21456"/>
                </a:cubicBezTo>
                <a:lnTo>
                  <a:pt x="3553" y="19801"/>
                </a:lnTo>
                <a:lnTo>
                  <a:pt x="5576" y="21456"/>
                </a:lnTo>
                <a:cubicBezTo>
                  <a:pt x="5684" y="21545"/>
                  <a:pt x="5834" y="21600"/>
                  <a:pt x="6000" y="21600"/>
                </a:cubicBezTo>
                <a:cubicBezTo>
                  <a:pt x="6166" y="21600"/>
                  <a:pt x="6316" y="21545"/>
                  <a:pt x="6424" y="21456"/>
                </a:cubicBezTo>
                <a:lnTo>
                  <a:pt x="8400" y="19840"/>
                </a:lnTo>
                <a:lnTo>
                  <a:pt x="10376" y="21456"/>
                </a:lnTo>
                <a:cubicBezTo>
                  <a:pt x="10484" y="21545"/>
                  <a:pt x="10634" y="21600"/>
                  <a:pt x="10800" y="21600"/>
                </a:cubicBezTo>
                <a:cubicBezTo>
                  <a:pt x="10966" y="21600"/>
                  <a:pt x="11116" y="21545"/>
                  <a:pt x="11224" y="21456"/>
                </a:cubicBezTo>
                <a:lnTo>
                  <a:pt x="13247" y="19801"/>
                </a:lnTo>
                <a:lnTo>
                  <a:pt x="15776" y="21456"/>
                </a:lnTo>
                <a:cubicBezTo>
                  <a:pt x="15884" y="21545"/>
                  <a:pt x="16034" y="21600"/>
                  <a:pt x="16200" y="21600"/>
                </a:cubicBezTo>
                <a:cubicBezTo>
                  <a:pt x="16532" y="21600"/>
                  <a:pt x="16800" y="21380"/>
                  <a:pt x="16800" y="21109"/>
                </a:cubicBezTo>
                <a:lnTo>
                  <a:pt x="16800" y="3436"/>
                </a:lnTo>
                <a:cubicBezTo>
                  <a:pt x="16800" y="3165"/>
                  <a:pt x="16532" y="2945"/>
                  <a:pt x="16200" y="2945"/>
                </a:cubicBezTo>
                <a:moveTo>
                  <a:pt x="8400" y="11782"/>
                </a:moveTo>
                <a:lnTo>
                  <a:pt x="2400" y="11782"/>
                </a:lnTo>
                <a:lnTo>
                  <a:pt x="2400" y="12764"/>
                </a:lnTo>
                <a:lnTo>
                  <a:pt x="8400" y="12764"/>
                </a:lnTo>
                <a:cubicBezTo>
                  <a:pt x="8400" y="12764"/>
                  <a:pt x="8400" y="11782"/>
                  <a:pt x="8400" y="11782"/>
                </a:cubicBezTo>
                <a:close/>
                <a:moveTo>
                  <a:pt x="21000" y="0"/>
                </a:moveTo>
                <a:lnTo>
                  <a:pt x="5400" y="0"/>
                </a:lnTo>
                <a:cubicBezTo>
                  <a:pt x="5068" y="0"/>
                  <a:pt x="4800" y="220"/>
                  <a:pt x="4800" y="491"/>
                </a:cubicBezTo>
                <a:lnTo>
                  <a:pt x="4800" y="1964"/>
                </a:lnTo>
                <a:lnTo>
                  <a:pt x="6000" y="1964"/>
                </a:lnTo>
                <a:lnTo>
                  <a:pt x="6000" y="982"/>
                </a:lnTo>
                <a:lnTo>
                  <a:pt x="20400" y="982"/>
                </a:lnTo>
                <a:lnTo>
                  <a:pt x="20400" y="17146"/>
                </a:lnTo>
                <a:lnTo>
                  <a:pt x="18424" y="15853"/>
                </a:lnTo>
                <a:cubicBezTo>
                  <a:pt x="18316" y="15764"/>
                  <a:pt x="18166" y="15709"/>
                  <a:pt x="18000" y="15709"/>
                </a:cubicBezTo>
                <a:lnTo>
                  <a:pt x="18000" y="16894"/>
                </a:lnTo>
                <a:lnTo>
                  <a:pt x="18047" y="16856"/>
                </a:lnTo>
                <a:lnTo>
                  <a:pt x="20576" y="18511"/>
                </a:lnTo>
                <a:cubicBezTo>
                  <a:pt x="20684" y="18599"/>
                  <a:pt x="20834" y="18655"/>
                  <a:pt x="21000" y="18655"/>
                </a:cubicBezTo>
                <a:cubicBezTo>
                  <a:pt x="21332" y="18655"/>
                  <a:pt x="21600" y="18435"/>
                  <a:pt x="21600" y="18164"/>
                </a:cubicBezTo>
                <a:lnTo>
                  <a:pt x="21600" y="491"/>
                </a:lnTo>
                <a:cubicBezTo>
                  <a:pt x="21600" y="220"/>
                  <a:pt x="21332" y="0"/>
                  <a:pt x="21000" y="0"/>
                </a:cubicBezTo>
                <a:moveTo>
                  <a:pt x="10800" y="15709"/>
                </a:moveTo>
                <a:lnTo>
                  <a:pt x="2400" y="15709"/>
                </a:lnTo>
                <a:lnTo>
                  <a:pt x="2400" y="16691"/>
                </a:lnTo>
                <a:lnTo>
                  <a:pt x="10800" y="16691"/>
                </a:lnTo>
                <a:cubicBezTo>
                  <a:pt x="10800" y="16691"/>
                  <a:pt x="10800" y="15709"/>
                  <a:pt x="10800" y="15709"/>
                </a:cubicBezTo>
                <a:close/>
                <a:moveTo>
                  <a:pt x="12000" y="4909"/>
                </a:moveTo>
                <a:lnTo>
                  <a:pt x="10800" y="4909"/>
                </a:lnTo>
                <a:lnTo>
                  <a:pt x="10800" y="9818"/>
                </a:lnTo>
                <a:lnTo>
                  <a:pt x="12000" y="9818"/>
                </a:lnTo>
                <a:cubicBezTo>
                  <a:pt x="12000" y="9818"/>
                  <a:pt x="12000" y="4909"/>
                  <a:pt x="12000" y="4909"/>
                </a:cubicBezTo>
                <a:close/>
                <a:moveTo>
                  <a:pt x="14400" y="4909"/>
                </a:moveTo>
                <a:lnTo>
                  <a:pt x="13200" y="4909"/>
                </a:lnTo>
                <a:lnTo>
                  <a:pt x="13200" y="9818"/>
                </a:lnTo>
                <a:lnTo>
                  <a:pt x="14400" y="9818"/>
                </a:lnTo>
                <a:cubicBezTo>
                  <a:pt x="14400" y="9818"/>
                  <a:pt x="14400" y="4909"/>
                  <a:pt x="14400" y="4909"/>
                </a:cubicBezTo>
                <a:close/>
                <a:moveTo>
                  <a:pt x="7200" y="4909"/>
                </a:moveTo>
                <a:lnTo>
                  <a:pt x="4800" y="4909"/>
                </a:lnTo>
                <a:lnTo>
                  <a:pt x="4800" y="9818"/>
                </a:lnTo>
                <a:lnTo>
                  <a:pt x="7200" y="9818"/>
                </a:lnTo>
                <a:cubicBezTo>
                  <a:pt x="7200" y="9818"/>
                  <a:pt x="7200" y="4909"/>
                  <a:pt x="7200" y="4909"/>
                </a:cubicBezTo>
                <a:close/>
                <a:moveTo>
                  <a:pt x="3600" y="4909"/>
                </a:moveTo>
                <a:lnTo>
                  <a:pt x="2400" y="4909"/>
                </a:lnTo>
                <a:lnTo>
                  <a:pt x="2400" y="9818"/>
                </a:lnTo>
                <a:lnTo>
                  <a:pt x="3600" y="9818"/>
                </a:lnTo>
                <a:cubicBezTo>
                  <a:pt x="3600" y="9818"/>
                  <a:pt x="3600" y="4909"/>
                  <a:pt x="3600" y="4909"/>
                </a:cubicBezTo>
                <a:close/>
                <a:moveTo>
                  <a:pt x="9600" y="4909"/>
                </a:moveTo>
                <a:lnTo>
                  <a:pt x="8400" y="4909"/>
                </a:lnTo>
                <a:lnTo>
                  <a:pt x="8400" y="9818"/>
                </a:lnTo>
                <a:lnTo>
                  <a:pt x="9600" y="9818"/>
                </a:lnTo>
                <a:cubicBezTo>
                  <a:pt x="9600" y="9818"/>
                  <a:pt x="9600" y="4909"/>
                  <a:pt x="9600" y="4909"/>
                </a:cubicBezTo>
                <a:close/>
              </a:path>
            </a:pathLst>
          </a:custGeom>
          <a:solidFill>
            <a:srgbClr val="9CB38E"/>
          </a:solidFill>
          <a:ln w="12700">
            <a:miter lim="400000"/>
          </a:ln>
        </p:spPr>
        <p:txBody>
          <a:bodyPr lIns="28575" tIns="28575" rIns="28575" bIns="28575" anchor="ctr"/>
          <a:lstStyle/>
          <a:p>
            <a:pPr defTabSz="342895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2250"/>
          </a:p>
        </p:txBody>
      </p:sp>
      <p:sp>
        <p:nvSpPr>
          <p:cNvPr id="33" name="Shape 2840">
            <a:extLst>
              <a:ext uri="{FF2B5EF4-FFF2-40B4-BE49-F238E27FC236}">
                <a16:creationId xmlns:a16="http://schemas.microsoft.com/office/drawing/2014/main" id="{D666017F-A616-FE49-91EB-CEF9E922379D}"/>
              </a:ext>
            </a:extLst>
          </p:cNvPr>
          <p:cNvSpPr/>
          <p:nvPr/>
        </p:nvSpPr>
        <p:spPr>
          <a:xfrm>
            <a:off x="14839753" y="2519164"/>
            <a:ext cx="1368000" cy="119119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0618" y="20520"/>
                </a:moveTo>
                <a:lnTo>
                  <a:pt x="982" y="20520"/>
                </a:lnTo>
                <a:lnTo>
                  <a:pt x="982" y="14040"/>
                </a:lnTo>
                <a:lnTo>
                  <a:pt x="6907" y="14040"/>
                </a:lnTo>
                <a:cubicBezTo>
                  <a:pt x="7149" y="16170"/>
                  <a:pt x="8798" y="17820"/>
                  <a:pt x="10800" y="17820"/>
                </a:cubicBezTo>
                <a:cubicBezTo>
                  <a:pt x="12802" y="17820"/>
                  <a:pt x="14451" y="16170"/>
                  <a:pt x="14693" y="14040"/>
                </a:cubicBezTo>
                <a:lnTo>
                  <a:pt x="20618" y="14040"/>
                </a:lnTo>
                <a:cubicBezTo>
                  <a:pt x="20618" y="14040"/>
                  <a:pt x="20618" y="20520"/>
                  <a:pt x="20618" y="20520"/>
                </a:cubicBezTo>
                <a:close/>
                <a:moveTo>
                  <a:pt x="21544" y="13261"/>
                </a:moveTo>
                <a:lnTo>
                  <a:pt x="21548" y="13259"/>
                </a:lnTo>
                <a:lnTo>
                  <a:pt x="16639" y="2459"/>
                </a:lnTo>
                <a:lnTo>
                  <a:pt x="16635" y="2461"/>
                </a:lnTo>
                <a:cubicBezTo>
                  <a:pt x="16554" y="2284"/>
                  <a:pt x="16392" y="2160"/>
                  <a:pt x="16200" y="2160"/>
                </a:cubicBezTo>
                <a:lnTo>
                  <a:pt x="15709" y="2160"/>
                </a:lnTo>
                <a:cubicBezTo>
                  <a:pt x="15438" y="2160"/>
                  <a:pt x="15218" y="2402"/>
                  <a:pt x="15218" y="2700"/>
                </a:cubicBezTo>
                <a:cubicBezTo>
                  <a:pt x="15218" y="2999"/>
                  <a:pt x="15438" y="3240"/>
                  <a:pt x="15709" y="3240"/>
                </a:cubicBezTo>
                <a:lnTo>
                  <a:pt x="15897" y="3240"/>
                </a:lnTo>
                <a:lnTo>
                  <a:pt x="20315" y="12960"/>
                </a:lnTo>
                <a:lnTo>
                  <a:pt x="14236" y="12960"/>
                </a:lnTo>
                <a:cubicBezTo>
                  <a:pt x="13965" y="12960"/>
                  <a:pt x="13745" y="13202"/>
                  <a:pt x="13745" y="13500"/>
                </a:cubicBezTo>
                <a:cubicBezTo>
                  <a:pt x="13745" y="15290"/>
                  <a:pt x="12426" y="16740"/>
                  <a:pt x="10800" y="16740"/>
                </a:cubicBezTo>
                <a:cubicBezTo>
                  <a:pt x="9173" y="16740"/>
                  <a:pt x="7855" y="15290"/>
                  <a:pt x="7855" y="13500"/>
                </a:cubicBezTo>
                <a:cubicBezTo>
                  <a:pt x="7855" y="13202"/>
                  <a:pt x="7635" y="12960"/>
                  <a:pt x="7364" y="12960"/>
                </a:cubicBezTo>
                <a:lnTo>
                  <a:pt x="1285" y="12960"/>
                </a:lnTo>
                <a:lnTo>
                  <a:pt x="5703" y="3240"/>
                </a:lnTo>
                <a:lnTo>
                  <a:pt x="5891" y="3240"/>
                </a:lnTo>
                <a:cubicBezTo>
                  <a:pt x="6162" y="3240"/>
                  <a:pt x="6382" y="2999"/>
                  <a:pt x="6382" y="2700"/>
                </a:cubicBezTo>
                <a:cubicBezTo>
                  <a:pt x="6382" y="2402"/>
                  <a:pt x="6162" y="2160"/>
                  <a:pt x="5891" y="2160"/>
                </a:cubicBezTo>
                <a:lnTo>
                  <a:pt x="5400" y="2160"/>
                </a:lnTo>
                <a:cubicBezTo>
                  <a:pt x="5208" y="2160"/>
                  <a:pt x="5046" y="2284"/>
                  <a:pt x="4966" y="2461"/>
                </a:cubicBezTo>
                <a:lnTo>
                  <a:pt x="4961" y="2459"/>
                </a:lnTo>
                <a:lnTo>
                  <a:pt x="52" y="13259"/>
                </a:lnTo>
                <a:lnTo>
                  <a:pt x="57" y="13261"/>
                </a:lnTo>
                <a:cubicBezTo>
                  <a:pt x="23" y="13334"/>
                  <a:pt x="0" y="13413"/>
                  <a:pt x="0" y="13500"/>
                </a:cubicBezTo>
                <a:lnTo>
                  <a:pt x="0" y="21060"/>
                </a:lnTo>
                <a:cubicBezTo>
                  <a:pt x="0" y="21359"/>
                  <a:pt x="220" y="21600"/>
                  <a:pt x="491" y="21600"/>
                </a:cubicBezTo>
                <a:lnTo>
                  <a:pt x="21109" y="21600"/>
                </a:lnTo>
                <a:cubicBezTo>
                  <a:pt x="21380" y="21600"/>
                  <a:pt x="21600" y="21359"/>
                  <a:pt x="21600" y="21060"/>
                </a:cubicBezTo>
                <a:lnTo>
                  <a:pt x="21600" y="13500"/>
                </a:lnTo>
                <a:cubicBezTo>
                  <a:pt x="21600" y="13413"/>
                  <a:pt x="21577" y="13334"/>
                  <a:pt x="21544" y="13261"/>
                </a:cubicBezTo>
                <a:moveTo>
                  <a:pt x="7855" y="4320"/>
                </a:moveTo>
                <a:cubicBezTo>
                  <a:pt x="7990" y="4320"/>
                  <a:pt x="8113" y="4260"/>
                  <a:pt x="8202" y="4162"/>
                </a:cubicBezTo>
                <a:lnTo>
                  <a:pt x="10309" y="1844"/>
                </a:lnTo>
                <a:lnTo>
                  <a:pt x="10309" y="12420"/>
                </a:lnTo>
                <a:cubicBezTo>
                  <a:pt x="10309" y="12719"/>
                  <a:pt x="10529" y="12960"/>
                  <a:pt x="10800" y="12960"/>
                </a:cubicBezTo>
                <a:cubicBezTo>
                  <a:pt x="11071" y="12960"/>
                  <a:pt x="11291" y="12719"/>
                  <a:pt x="11291" y="12420"/>
                </a:cubicBezTo>
                <a:lnTo>
                  <a:pt x="11291" y="1844"/>
                </a:lnTo>
                <a:lnTo>
                  <a:pt x="13398" y="4162"/>
                </a:lnTo>
                <a:cubicBezTo>
                  <a:pt x="13487" y="4260"/>
                  <a:pt x="13610" y="4320"/>
                  <a:pt x="13745" y="4320"/>
                </a:cubicBezTo>
                <a:cubicBezTo>
                  <a:pt x="14017" y="4320"/>
                  <a:pt x="14236" y="4079"/>
                  <a:pt x="14236" y="3780"/>
                </a:cubicBezTo>
                <a:cubicBezTo>
                  <a:pt x="14236" y="3631"/>
                  <a:pt x="14181" y="3497"/>
                  <a:pt x="14093" y="3398"/>
                </a:cubicBezTo>
                <a:lnTo>
                  <a:pt x="11147" y="158"/>
                </a:lnTo>
                <a:cubicBezTo>
                  <a:pt x="11058" y="61"/>
                  <a:pt x="10936" y="0"/>
                  <a:pt x="10800" y="0"/>
                </a:cubicBezTo>
                <a:cubicBezTo>
                  <a:pt x="10664" y="0"/>
                  <a:pt x="10542" y="61"/>
                  <a:pt x="10453" y="158"/>
                </a:cubicBezTo>
                <a:lnTo>
                  <a:pt x="7507" y="3398"/>
                </a:lnTo>
                <a:cubicBezTo>
                  <a:pt x="7419" y="3497"/>
                  <a:pt x="7364" y="3631"/>
                  <a:pt x="7364" y="3780"/>
                </a:cubicBezTo>
                <a:cubicBezTo>
                  <a:pt x="7364" y="4079"/>
                  <a:pt x="7583" y="4320"/>
                  <a:pt x="7855" y="4320"/>
                </a:cubicBezTo>
              </a:path>
            </a:pathLst>
          </a:custGeom>
          <a:solidFill>
            <a:srgbClr val="9CB38E"/>
          </a:solidFill>
          <a:ln w="12700">
            <a:miter lim="400000"/>
          </a:ln>
        </p:spPr>
        <p:txBody>
          <a:bodyPr lIns="28575" tIns="28575" rIns="28575" bIns="28575" anchor="ctr"/>
          <a:lstStyle/>
          <a:p>
            <a:pPr defTabSz="342895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2250"/>
          </a:p>
        </p:txBody>
      </p:sp>
      <p:cxnSp>
        <p:nvCxnSpPr>
          <p:cNvPr id="35" name="Gerade Verbindung 34">
            <a:extLst>
              <a:ext uri="{FF2B5EF4-FFF2-40B4-BE49-F238E27FC236}">
                <a16:creationId xmlns:a16="http://schemas.microsoft.com/office/drawing/2014/main" id="{3C5C4CB6-4044-114E-A90D-088521687D3A}"/>
              </a:ext>
            </a:extLst>
          </p:cNvPr>
          <p:cNvCxnSpPr>
            <a:cxnSpLocks/>
          </p:cNvCxnSpPr>
          <p:nvPr/>
        </p:nvCxnSpPr>
        <p:spPr>
          <a:xfrm>
            <a:off x="13563599" y="2580783"/>
            <a:ext cx="0" cy="61920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Gerade Verbindung 35">
            <a:extLst>
              <a:ext uri="{FF2B5EF4-FFF2-40B4-BE49-F238E27FC236}">
                <a16:creationId xmlns:a16="http://schemas.microsoft.com/office/drawing/2014/main" id="{09DCB464-A34D-DD41-BFD5-93D2F5C5C834}"/>
              </a:ext>
            </a:extLst>
          </p:cNvPr>
          <p:cNvCxnSpPr>
            <a:cxnSpLocks/>
          </p:cNvCxnSpPr>
          <p:nvPr/>
        </p:nvCxnSpPr>
        <p:spPr>
          <a:xfrm>
            <a:off x="9347200" y="2519164"/>
            <a:ext cx="0" cy="61920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Gerade Verbindung 36">
            <a:extLst>
              <a:ext uri="{FF2B5EF4-FFF2-40B4-BE49-F238E27FC236}">
                <a16:creationId xmlns:a16="http://schemas.microsoft.com/office/drawing/2014/main" id="{A9582633-FF6E-2248-B3F5-99CFEEE069E3}"/>
              </a:ext>
            </a:extLst>
          </p:cNvPr>
          <p:cNvCxnSpPr>
            <a:cxnSpLocks/>
          </p:cNvCxnSpPr>
          <p:nvPr/>
        </p:nvCxnSpPr>
        <p:spPr>
          <a:xfrm>
            <a:off x="4978399" y="2467830"/>
            <a:ext cx="0" cy="61920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9030000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uppieren 4">
            <a:extLst>
              <a:ext uri="{FF2B5EF4-FFF2-40B4-BE49-F238E27FC236}">
                <a16:creationId xmlns:a16="http://schemas.microsoft.com/office/drawing/2014/main" id="{C9925B3E-239C-4566-AC30-0EB7BCDE93C3}"/>
              </a:ext>
            </a:extLst>
          </p:cNvPr>
          <p:cNvGrpSpPr/>
          <p:nvPr/>
        </p:nvGrpSpPr>
        <p:grpSpPr>
          <a:xfrm>
            <a:off x="5643942" y="3252298"/>
            <a:ext cx="5778915" cy="5082115"/>
            <a:chOff x="5643402" y="3252000"/>
            <a:chExt cx="5779807" cy="5082896"/>
          </a:xfrm>
        </p:grpSpPr>
        <p:sp>
          <p:nvSpPr>
            <p:cNvPr id="42" name="Rechteck 41">
              <a:extLst>
                <a:ext uri="{FF2B5EF4-FFF2-40B4-BE49-F238E27FC236}">
                  <a16:creationId xmlns:a16="http://schemas.microsoft.com/office/drawing/2014/main" id="{CF73CE53-3A73-474E-9449-FD3BF301AEDE}"/>
                </a:ext>
              </a:extLst>
            </p:cNvPr>
            <p:cNvSpPr/>
            <p:nvPr/>
          </p:nvSpPr>
          <p:spPr>
            <a:xfrm>
              <a:off x="6243654" y="5334706"/>
              <a:ext cx="3904591" cy="64643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de-DE" dirty="0">
                  <a:latin typeface="Helvetica Light" panose="020B0403020202020204" pitchFamily="34" charset="0"/>
                  <a:cs typeface="Heebo Light" pitchFamily="2" charset="-79"/>
                </a:rPr>
                <a:t>+49 89 2003 1881 0</a:t>
              </a:r>
            </a:p>
            <a:p>
              <a:r>
                <a:rPr lang="de-DE" dirty="0">
                  <a:latin typeface="Helvetica Light" panose="020B0403020202020204" pitchFamily="34" charset="0"/>
                  <a:cs typeface="Heebo Light" pitchFamily="2" charset="-79"/>
                </a:rPr>
                <a:t>+43 720 775 052</a:t>
              </a:r>
            </a:p>
          </p:txBody>
        </p:sp>
        <p:sp>
          <p:nvSpPr>
            <p:cNvPr id="43" name="Rechteck 42">
              <a:extLst>
                <a:ext uri="{FF2B5EF4-FFF2-40B4-BE49-F238E27FC236}">
                  <a16:creationId xmlns:a16="http://schemas.microsoft.com/office/drawing/2014/main" id="{B27CC45E-3DAD-764E-A262-6BBBED0EAD22}"/>
                </a:ext>
              </a:extLst>
            </p:cNvPr>
            <p:cNvSpPr/>
            <p:nvPr/>
          </p:nvSpPr>
          <p:spPr>
            <a:xfrm>
              <a:off x="6243655" y="6525485"/>
              <a:ext cx="3105560" cy="64643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de-DE" dirty="0">
                  <a:latin typeface="Helvetica Light" panose="020B0403020202020204" pitchFamily="34" charset="0"/>
                  <a:cs typeface="Heebo Light" pitchFamily="2" charset="-79"/>
                </a:rPr>
                <a:t>kundenbetreuung@spendit.at</a:t>
              </a:r>
            </a:p>
            <a:p>
              <a:endParaRPr lang="de-DE" dirty="0">
                <a:latin typeface="Helvetica Light" panose="020B0403020202020204" pitchFamily="34" charset="0"/>
                <a:cs typeface="Heebo Light" pitchFamily="2" charset="-79"/>
              </a:endParaRPr>
            </a:p>
          </p:txBody>
        </p:sp>
        <p:sp>
          <p:nvSpPr>
            <p:cNvPr id="44" name="Rechteck 43">
              <a:extLst>
                <a:ext uri="{FF2B5EF4-FFF2-40B4-BE49-F238E27FC236}">
                  <a16:creationId xmlns:a16="http://schemas.microsoft.com/office/drawing/2014/main" id="{F2B36544-DE37-AA49-9D15-97E1B656973E}"/>
                </a:ext>
              </a:extLst>
            </p:cNvPr>
            <p:cNvSpPr/>
            <p:nvPr/>
          </p:nvSpPr>
          <p:spPr>
            <a:xfrm>
              <a:off x="6243655" y="7411424"/>
              <a:ext cx="3904590" cy="92347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de-DE" dirty="0">
                  <a:latin typeface="Helvetica Light" panose="020B0403020202020204" pitchFamily="34" charset="0"/>
                  <a:cs typeface="Heebo Light" pitchFamily="2" charset="-79"/>
                </a:rPr>
                <a:t>SPENDIT AG</a:t>
              </a:r>
              <a:br>
                <a:rPr lang="de-DE" dirty="0">
                  <a:latin typeface="Helvetica Light" panose="020B0403020202020204" pitchFamily="34" charset="0"/>
                  <a:cs typeface="Heebo Light" pitchFamily="2" charset="-79"/>
                </a:rPr>
              </a:br>
              <a:r>
                <a:rPr lang="de-DE" dirty="0" err="1">
                  <a:latin typeface="Helvetica Light" panose="020B0403020202020204" pitchFamily="34" charset="0"/>
                  <a:cs typeface="Heebo Light" pitchFamily="2" charset="-79"/>
                </a:rPr>
                <a:t>Fraunhoferstr</a:t>
              </a:r>
              <a:r>
                <a:rPr lang="de-DE" dirty="0">
                  <a:latin typeface="Helvetica Light" panose="020B0403020202020204" pitchFamily="34" charset="0"/>
                  <a:cs typeface="Heebo Light" pitchFamily="2" charset="-79"/>
                </a:rPr>
                <a:t>. 23h</a:t>
              </a:r>
            </a:p>
            <a:p>
              <a:r>
                <a:rPr lang="de-DE" dirty="0">
                  <a:latin typeface="Helvetica Light" panose="020B0403020202020204" pitchFamily="34" charset="0"/>
                  <a:cs typeface="Heebo Light" pitchFamily="2" charset="-79"/>
                </a:rPr>
                <a:t>80469 München</a:t>
              </a:r>
              <a:endParaRPr lang="de-DE" dirty="0">
                <a:latin typeface="Helvetica Light" panose="020B0403020202020204" pitchFamily="34" charset="0"/>
              </a:endParaRPr>
            </a:p>
          </p:txBody>
        </p:sp>
        <p:sp>
          <p:nvSpPr>
            <p:cNvPr id="46" name="Shape 2643">
              <a:extLst>
                <a:ext uri="{FF2B5EF4-FFF2-40B4-BE49-F238E27FC236}">
                  <a16:creationId xmlns:a16="http://schemas.microsoft.com/office/drawing/2014/main" id="{F5FB656F-3EFD-7542-9C9E-895D38C9EAD9}"/>
                </a:ext>
              </a:extLst>
            </p:cNvPr>
            <p:cNvSpPr/>
            <p:nvPr/>
          </p:nvSpPr>
          <p:spPr>
            <a:xfrm>
              <a:off x="5725963" y="5359240"/>
              <a:ext cx="322650" cy="59152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1700" y="1473"/>
                  </a:moveTo>
                  <a:lnTo>
                    <a:pt x="9900" y="1473"/>
                  </a:lnTo>
                  <a:cubicBezTo>
                    <a:pt x="9403" y="1473"/>
                    <a:pt x="9000" y="1692"/>
                    <a:pt x="9000" y="1964"/>
                  </a:cubicBezTo>
                  <a:cubicBezTo>
                    <a:pt x="9000" y="2235"/>
                    <a:pt x="9403" y="2455"/>
                    <a:pt x="9900" y="2455"/>
                  </a:cubicBezTo>
                  <a:lnTo>
                    <a:pt x="11700" y="2455"/>
                  </a:lnTo>
                  <a:cubicBezTo>
                    <a:pt x="12197" y="2455"/>
                    <a:pt x="12600" y="2235"/>
                    <a:pt x="12600" y="1964"/>
                  </a:cubicBezTo>
                  <a:cubicBezTo>
                    <a:pt x="12600" y="1692"/>
                    <a:pt x="12197" y="1473"/>
                    <a:pt x="11700" y="1473"/>
                  </a:cubicBezTo>
                  <a:moveTo>
                    <a:pt x="19800" y="2945"/>
                  </a:moveTo>
                  <a:lnTo>
                    <a:pt x="1800" y="2945"/>
                  </a:lnTo>
                  <a:lnTo>
                    <a:pt x="1800" y="1964"/>
                  </a:lnTo>
                  <a:cubicBezTo>
                    <a:pt x="1800" y="1422"/>
                    <a:pt x="2605" y="982"/>
                    <a:pt x="3600" y="982"/>
                  </a:cubicBezTo>
                  <a:lnTo>
                    <a:pt x="18000" y="982"/>
                  </a:lnTo>
                  <a:cubicBezTo>
                    <a:pt x="18993" y="982"/>
                    <a:pt x="19800" y="1422"/>
                    <a:pt x="19800" y="1964"/>
                  </a:cubicBezTo>
                  <a:cubicBezTo>
                    <a:pt x="19800" y="1964"/>
                    <a:pt x="19800" y="2945"/>
                    <a:pt x="19800" y="2945"/>
                  </a:cubicBezTo>
                  <a:close/>
                  <a:moveTo>
                    <a:pt x="19800" y="17673"/>
                  </a:moveTo>
                  <a:lnTo>
                    <a:pt x="1800" y="17673"/>
                  </a:lnTo>
                  <a:lnTo>
                    <a:pt x="1800" y="3927"/>
                  </a:lnTo>
                  <a:lnTo>
                    <a:pt x="19800" y="3927"/>
                  </a:lnTo>
                  <a:cubicBezTo>
                    <a:pt x="19800" y="3927"/>
                    <a:pt x="19800" y="17673"/>
                    <a:pt x="19800" y="17673"/>
                  </a:cubicBezTo>
                  <a:close/>
                  <a:moveTo>
                    <a:pt x="19800" y="19636"/>
                  </a:moveTo>
                  <a:cubicBezTo>
                    <a:pt x="19800" y="20179"/>
                    <a:pt x="18993" y="20618"/>
                    <a:pt x="18000" y="20618"/>
                  </a:cubicBezTo>
                  <a:lnTo>
                    <a:pt x="3600" y="20618"/>
                  </a:lnTo>
                  <a:cubicBezTo>
                    <a:pt x="2605" y="20618"/>
                    <a:pt x="1800" y="20179"/>
                    <a:pt x="1800" y="19636"/>
                  </a:cubicBezTo>
                  <a:lnTo>
                    <a:pt x="1800" y="18655"/>
                  </a:lnTo>
                  <a:lnTo>
                    <a:pt x="19800" y="18655"/>
                  </a:lnTo>
                  <a:cubicBezTo>
                    <a:pt x="19800" y="18655"/>
                    <a:pt x="19800" y="19636"/>
                    <a:pt x="19800" y="19636"/>
                  </a:cubicBezTo>
                  <a:close/>
                  <a:moveTo>
                    <a:pt x="18000" y="0"/>
                  </a:moveTo>
                  <a:lnTo>
                    <a:pt x="3600" y="0"/>
                  </a:lnTo>
                  <a:cubicBezTo>
                    <a:pt x="1612" y="0"/>
                    <a:pt x="0" y="879"/>
                    <a:pt x="0" y="1964"/>
                  </a:cubicBezTo>
                  <a:lnTo>
                    <a:pt x="0" y="19636"/>
                  </a:lnTo>
                  <a:cubicBezTo>
                    <a:pt x="0" y="20721"/>
                    <a:pt x="1612" y="21600"/>
                    <a:pt x="3600" y="21600"/>
                  </a:cubicBezTo>
                  <a:lnTo>
                    <a:pt x="18000" y="21600"/>
                  </a:lnTo>
                  <a:cubicBezTo>
                    <a:pt x="19988" y="21600"/>
                    <a:pt x="21600" y="20721"/>
                    <a:pt x="21600" y="19636"/>
                  </a:cubicBezTo>
                  <a:lnTo>
                    <a:pt x="21600" y="1964"/>
                  </a:lnTo>
                  <a:cubicBezTo>
                    <a:pt x="21600" y="879"/>
                    <a:pt x="19988" y="0"/>
                    <a:pt x="18000" y="0"/>
                  </a:cubicBezTo>
                  <a:moveTo>
                    <a:pt x="10800" y="20127"/>
                  </a:moveTo>
                  <a:cubicBezTo>
                    <a:pt x="11297" y="20127"/>
                    <a:pt x="11700" y="19908"/>
                    <a:pt x="11700" y="19636"/>
                  </a:cubicBezTo>
                  <a:cubicBezTo>
                    <a:pt x="11700" y="19366"/>
                    <a:pt x="11297" y="19145"/>
                    <a:pt x="10800" y="19145"/>
                  </a:cubicBezTo>
                  <a:cubicBezTo>
                    <a:pt x="10303" y="19145"/>
                    <a:pt x="9900" y="19366"/>
                    <a:pt x="9900" y="19636"/>
                  </a:cubicBezTo>
                  <a:cubicBezTo>
                    <a:pt x="9900" y="19908"/>
                    <a:pt x="10303" y="20127"/>
                    <a:pt x="10800" y="20127"/>
                  </a:cubicBezTo>
                </a:path>
              </a:pathLst>
            </a:custGeom>
            <a:solidFill>
              <a:srgbClr val="53585F"/>
            </a:solidFill>
            <a:ln w="12700">
              <a:miter lim="400000"/>
            </a:ln>
          </p:spPr>
          <p:txBody>
            <a:bodyPr lIns="28571" tIns="28571" rIns="28571" bIns="28571" anchor="ctr"/>
            <a:lstStyle/>
            <a:p>
              <a:pPr defTabSz="342861">
                <a:defRPr sz="3000" cap="none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pPr>
              <a:endParaRPr sz="2250"/>
            </a:p>
          </p:txBody>
        </p:sp>
        <p:sp>
          <p:nvSpPr>
            <p:cNvPr id="48" name="Shape 2551">
              <a:extLst>
                <a:ext uri="{FF2B5EF4-FFF2-40B4-BE49-F238E27FC236}">
                  <a16:creationId xmlns:a16="http://schemas.microsoft.com/office/drawing/2014/main" id="{25719A20-F928-BF48-BBE9-FEA77D7B43A2}"/>
                </a:ext>
              </a:extLst>
            </p:cNvPr>
            <p:cNvSpPr/>
            <p:nvPr/>
          </p:nvSpPr>
          <p:spPr>
            <a:xfrm>
              <a:off x="5673054" y="6475932"/>
              <a:ext cx="419100" cy="4191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9755" y="6010"/>
                  </a:moveTo>
                  <a:lnTo>
                    <a:pt x="18630" y="7136"/>
                  </a:lnTo>
                  <a:lnTo>
                    <a:pt x="14465" y="2970"/>
                  </a:lnTo>
                  <a:lnTo>
                    <a:pt x="15590" y="1845"/>
                  </a:lnTo>
                  <a:cubicBezTo>
                    <a:pt x="15590" y="1845"/>
                    <a:pt x="16391" y="982"/>
                    <a:pt x="17673" y="982"/>
                  </a:cubicBezTo>
                  <a:cubicBezTo>
                    <a:pt x="19300" y="982"/>
                    <a:pt x="20618" y="2300"/>
                    <a:pt x="20618" y="3927"/>
                  </a:cubicBezTo>
                  <a:cubicBezTo>
                    <a:pt x="20618" y="4741"/>
                    <a:pt x="20288" y="5477"/>
                    <a:pt x="19755" y="6010"/>
                  </a:cubicBezTo>
                  <a:moveTo>
                    <a:pt x="7364" y="18402"/>
                  </a:moveTo>
                  <a:lnTo>
                    <a:pt x="7364" y="14727"/>
                  </a:lnTo>
                  <a:cubicBezTo>
                    <a:pt x="7364" y="14456"/>
                    <a:pt x="7144" y="14236"/>
                    <a:pt x="6873" y="14236"/>
                  </a:cubicBezTo>
                  <a:lnTo>
                    <a:pt x="3198" y="14236"/>
                  </a:lnTo>
                  <a:lnTo>
                    <a:pt x="13770" y="3665"/>
                  </a:lnTo>
                  <a:lnTo>
                    <a:pt x="17935" y="7830"/>
                  </a:lnTo>
                  <a:cubicBezTo>
                    <a:pt x="17935" y="7830"/>
                    <a:pt x="7364" y="18402"/>
                    <a:pt x="7364" y="18402"/>
                  </a:cubicBezTo>
                  <a:close/>
                  <a:moveTo>
                    <a:pt x="6382" y="19042"/>
                  </a:moveTo>
                  <a:lnTo>
                    <a:pt x="2945" y="19845"/>
                  </a:lnTo>
                  <a:lnTo>
                    <a:pt x="2945" y="18655"/>
                  </a:lnTo>
                  <a:lnTo>
                    <a:pt x="1755" y="18655"/>
                  </a:lnTo>
                  <a:lnTo>
                    <a:pt x="2558" y="15218"/>
                  </a:lnTo>
                  <a:lnTo>
                    <a:pt x="6382" y="15218"/>
                  </a:lnTo>
                  <a:cubicBezTo>
                    <a:pt x="6382" y="15218"/>
                    <a:pt x="6382" y="19042"/>
                    <a:pt x="6382" y="19042"/>
                  </a:cubicBezTo>
                  <a:close/>
                  <a:moveTo>
                    <a:pt x="17673" y="0"/>
                  </a:moveTo>
                  <a:cubicBezTo>
                    <a:pt x="16588" y="0"/>
                    <a:pt x="15606" y="439"/>
                    <a:pt x="14896" y="1151"/>
                  </a:cubicBezTo>
                  <a:lnTo>
                    <a:pt x="1641" y="14405"/>
                  </a:lnTo>
                  <a:lnTo>
                    <a:pt x="0" y="21600"/>
                  </a:lnTo>
                  <a:lnTo>
                    <a:pt x="7195" y="19959"/>
                  </a:lnTo>
                  <a:lnTo>
                    <a:pt x="20449" y="6704"/>
                  </a:lnTo>
                  <a:cubicBezTo>
                    <a:pt x="21160" y="5994"/>
                    <a:pt x="21600" y="5012"/>
                    <a:pt x="21600" y="3927"/>
                  </a:cubicBezTo>
                  <a:cubicBezTo>
                    <a:pt x="21600" y="1758"/>
                    <a:pt x="19842" y="0"/>
                    <a:pt x="17673" y="0"/>
                  </a:cubicBezTo>
                </a:path>
              </a:pathLst>
            </a:custGeom>
            <a:solidFill>
              <a:srgbClr val="53585F"/>
            </a:solidFill>
            <a:ln w="12700">
              <a:miter lim="400000"/>
            </a:ln>
          </p:spPr>
          <p:txBody>
            <a:bodyPr lIns="28571" tIns="28571" rIns="28571" bIns="28571" anchor="ctr"/>
            <a:lstStyle/>
            <a:p>
              <a:pPr defTabSz="342861">
                <a:defRPr sz="3000" cap="none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pPr>
              <a:endParaRPr sz="2250"/>
            </a:p>
          </p:txBody>
        </p:sp>
        <p:sp>
          <p:nvSpPr>
            <p:cNvPr id="50" name="Shape 2936">
              <a:extLst>
                <a:ext uri="{FF2B5EF4-FFF2-40B4-BE49-F238E27FC236}">
                  <a16:creationId xmlns:a16="http://schemas.microsoft.com/office/drawing/2014/main" id="{DE886BC8-8456-3E4A-8B76-964B5B7935A0}"/>
                </a:ext>
              </a:extLst>
            </p:cNvPr>
            <p:cNvSpPr/>
            <p:nvPr/>
          </p:nvSpPr>
          <p:spPr>
            <a:xfrm>
              <a:off x="5757417" y="7416573"/>
              <a:ext cx="260152" cy="57233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0800" y="1964"/>
                  </a:moveTo>
                  <a:cubicBezTo>
                    <a:pt x="10800" y="1964"/>
                    <a:pt x="4320" y="1964"/>
                    <a:pt x="4320" y="4909"/>
                  </a:cubicBezTo>
                  <a:cubicBezTo>
                    <a:pt x="4320" y="5180"/>
                    <a:pt x="4804" y="5400"/>
                    <a:pt x="5400" y="5400"/>
                  </a:cubicBezTo>
                  <a:cubicBezTo>
                    <a:pt x="5996" y="5400"/>
                    <a:pt x="6480" y="5180"/>
                    <a:pt x="6480" y="4909"/>
                  </a:cubicBezTo>
                  <a:cubicBezTo>
                    <a:pt x="6480" y="2945"/>
                    <a:pt x="10800" y="2945"/>
                    <a:pt x="10800" y="2945"/>
                  </a:cubicBezTo>
                  <a:cubicBezTo>
                    <a:pt x="11396" y="2945"/>
                    <a:pt x="11880" y="2726"/>
                    <a:pt x="11880" y="2455"/>
                  </a:cubicBezTo>
                  <a:cubicBezTo>
                    <a:pt x="11880" y="2183"/>
                    <a:pt x="11396" y="1964"/>
                    <a:pt x="10800" y="1964"/>
                  </a:cubicBezTo>
                  <a:moveTo>
                    <a:pt x="10800" y="8836"/>
                  </a:moveTo>
                  <a:cubicBezTo>
                    <a:pt x="6029" y="8836"/>
                    <a:pt x="2160" y="7078"/>
                    <a:pt x="2160" y="4909"/>
                  </a:cubicBezTo>
                  <a:cubicBezTo>
                    <a:pt x="2160" y="2740"/>
                    <a:pt x="6029" y="982"/>
                    <a:pt x="10800" y="982"/>
                  </a:cubicBezTo>
                  <a:cubicBezTo>
                    <a:pt x="15571" y="982"/>
                    <a:pt x="19440" y="2740"/>
                    <a:pt x="19440" y="4909"/>
                  </a:cubicBezTo>
                  <a:cubicBezTo>
                    <a:pt x="19440" y="7078"/>
                    <a:pt x="15571" y="8836"/>
                    <a:pt x="10800" y="8836"/>
                  </a:cubicBezTo>
                  <a:moveTo>
                    <a:pt x="10800" y="17182"/>
                  </a:moveTo>
                  <a:lnTo>
                    <a:pt x="8154" y="9664"/>
                  </a:lnTo>
                  <a:cubicBezTo>
                    <a:pt x="9002" y="9761"/>
                    <a:pt x="9885" y="9818"/>
                    <a:pt x="10800" y="9818"/>
                  </a:cubicBezTo>
                  <a:cubicBezTo>
                    <a:pt x="11715" y="9818"/>
                    <a:pt x="12598" y="9761"/>
                    <a:pt x="13446" y="9664"/>
                  </a:cubicBezTo>
                  <a:cubicBezTo>
                    <a:pt x="13446" y="9664"/>
                    <a:pt x="10800" y="17182"/>
                    <a:pt x="10800" y="17182"/>
                  </a:cubicBezTo>
                  <a:close/>
                  <a:moveTo>
                    <a:pt x="10800" y="0"/>
                  </a:moveTo>
                  <a:cubicBezTo>
                    <a:pt x="4835" y="0"/>
                    <a:pt x="0" y="2199"/>
                    <a:pt x="0" y="4909"/>
                  </a:cubicBezTo>
                  <a:cubicBezTo>
                    <a:pt x="0" y="6830"/>
                    <a:pt x="2431" y="8487"/>
                    <a:pt x="5966" y="9295"/>
                  </a:cubicBezTo>
                  <a:lnTo>
                    <a:pt x="10800" y="21600"/>
                  </a:lnTo>
                  <a:lnTo>
                    <a:pt x="15635" y="9295"/>
                  </a:lnTo>
                  <a:cubicBezTo>
                    <a:pt x="19169" y="8487"/>
                    <a:pt x="21600" y="6830"/>
                    <a:pt x="21600" y="4909"/>
                  </a:cubicBezTo>
                  <a:cubicBezTo>
                    <a:pt x="21600" y="2199"/>
                    <a:pt x="16765" y="0"/>
                    <a:pt x="10800" y="0"/>
                  </a:cubicBezTo>
                </a:path>
              </a:pathLst>
            </a:custGeom>
            <a:solidFill>
              <a:srgbClr val="53585F"/>
            </a:solidFill>
            <a:ln w="12700">
              <a:miter lim="400000"/>
            </a:ln>
          </p:spPr>
          <p:txBody>
            <a:bodyPr lIns="28571" tIns="28571" rIns="28571" bIns="28571" anchor="ctr"/>
            <a:lstStyle/>
            <a:p>
              <a:pPr defTabSz="342861">
                <a:defRPr sz="3000" cap="none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pPr>
              <a:endParaRPr sz="2250"/>
            </a:p>
          </p:txBody>
        </p:sp>
        <p:sp>
          <p:nvSpPr>
            <p:cNvPr id="59" name="Rechteck 58">
              <a:extLst>
                <a:ext uri="{FF2B5EF4-FFF2-40B4-BE49-F238E27FC236}">
                  <a16:creationId xmlns:a16="http://schemas.microsoft.com/office/drawing/2014/main" id="{C5843D46-610A-E943-8CC6-204B5E4F5EAB}"/>
                </a:ext>
              </a:extLst>
            </p:cNvPr>
            <p:cNvSpPr/>
            <p:nvPr/>
          </p:nvSpPr>
          <p:spPr>
            <a:xfrm>
              <a:off x="5643402" y="3252000"/>
              <a:ext cx="5779807" cy="64643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Helvetica" pitchFamily="2" charset="0"/>
                  <a:cs typeface="Heebo Light" pitchFamily="2" charset="-79"/>
                </a:rPr>
                <a:t>Michael </a:t>
              </a:r>
              <a:r>
                <a:rPr lang="en" dirty="0" err="1">
                  <a:solidFill>
                    <a:schemeClr val="tx1">
                      <a:lumMod val="75000"/>
                      <a:lumOff val="25000"/>
                    </a:schemeClr>
                  </a:solidFill>
                  <a:latin typeface="Helvetica" pitchFamily="2" charset="0"/>
                  <a:cs typeface="Heebo Light" pitchFamily="2" charset="-79"/>
                </a:rPr>
                <a:t>Kallenbach</a:t>
              </a:r>
              <a:endParaRPr lang="en" dirty="0">
                <a:solidFill>
                  <a:schemeClr val="tx1">
                    <a:lumMod val="75000"/>
                    <a:lumOff val="25000"/>
                  </a:schemeClr>
                </a:solidFill>
                <a:latin typeface="Helvetica" pitchFamily="2" charset="0"/>
                <a:cs typeface="Heebo Light" pitchFamily="2" charset="-79"/>
              </a:endParaRPr>
            </a:p>
            <a:p>
              <a:r>
                <a:rPr lang="en" dirty="0" err="1">
                  <a:solidFill>
                    <a:schemeClr val="tx1">
                      <a:lumMod val="75000"/>
                      <a:lumOff val="25000"/>
                    </a:schemeClr>
                  </a:solidFill>
                  <a:latin typeface="Helvetica Light" panose="020B0403020202020204" pitchFamily="34" charset="0"/>
                  <a:cs typeface="Heebo Light" pitchFamily="2" charset="-79"/>
                </a:rPr>
                <a:t>Teamlead</a:t>
              </a:r>
              <a:r>
                <a:rPr lang="en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Helvetica Light" panose="020B0403020202020204" pitchFamily="34" charset="0"/>
                  <a:cs typeface="Heebo Light" pitchFamily="2" charset="-79"/>
                </a:rPr>
                <a:t> Customer Happiness</a:t>
              </a:r>
              <a:endParaRPr lang="de-DE" b="1" dirty="0">
                <a:latin typeface="Helvetica" pitchFamily="2" charset="0"/>
                <a:cs typeface="Heebo Medium" pitchFamily="2" charset="-79"/>
              </a:endParaRPr>
            </a:p>
          </p:txBody>
        </p:sp>
      </p:grpSp>
      <p:sp>
        <p:nvSpPr>
          <p:cNvPr id="33" name="Träne 32">
            <a:extLst>
              <a:ext uri="{FF2B5EF4-FFF2-40B4-BE49-F238E27FC236}">
                <a16:creationId xmlns:a16="http://schemas.microsoft.com/office/drawing/2014/main" id="{8A237F87-FF1B-CB4C-AD91-BC815DB7F780}"/>
              </a:ext>
            </a:extLst>
          </p:cNvPr>
          <p:cNvSpPr/>
          <p:nvPr/>
        </p:nvSpPr>
        <p:spPr>
          <a:xfrm>
            <a:off x="11635182" y="3221389"/>
            <a:ext cx="5351724" cy="5351724"/>
          </a:xfrm>
          <a:prstGeom prst="teardrop">
            <a:avLst/>
          </a:prstGeom>
          <a:solidFill>
            <a:srgbClr val="D9D9D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61" name="Rechteck 60">
            <a:extLst>
              <a:ext uri="{FF2B5EF4-FFF2-40B4-BE49-F238E27FC236}">
                <a16:creationId xmlns:a16="http://schemas.microsoft.com/office/drawing/2014/main" id="{BA84ACD9-2BFC-C745-8AB2-D5C0BDA57D36}"/>
              </a:ext>
            </a:extLst>
          </p:cNvPr>
          <p:cNvSpPr/>
          <p:nvPr/>
        </p:nvSpPr>
        <p:spPr>
          <a:xfrm>
            <a:off x="12161744" y="4712386"/>
            <a:ext cx="4410096" cy="18621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de-DE" dirty="0">
                <a:solidFill>
                  <a:schemeClr val="bg1"/>
                </a:solidFill>
                <a:latin typeface="Helvetica" pitchFamily="2" charset="0"/>
                <a:cs typeface="Heebo Medium" pitchFamily="2" charset="-79"/>
              </a:rPr>
              <a:t>Jetzt direkt </a:t>
            </a:r>
            <a:r>
              <a:rPr lang="de-DE" b="1" dirty="0">
                <a:solidFill>
                  <a:schemeClr val="bg1"/>
                </a:solidFill>
                <a:latin typeface="Helvetica" pitchFamily="2" charset="0"/>
                <a:cs typeface="Heebo Medium" pitchFamily="2" charset="-79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Kunde werden</a:t>
            </a:r>
            <a:r>
              <a:rPr lang="de-DE" b="1" dirty="0">
                <a:solidFill>
                  <a:schemeClr val="bg1"/>
                </a:solidFill>
                <a:latin typeface="Helvetica" pitchFamily="2" charset="0"/>
                <a:cs typeface="Heebo Medium" pitchFamily="2" charset="-79"/>
              </a:rPr>
              <a:t> </a:t>
            </a:r>
            <a:r>
              <a:rPr lang="de-DE" dirty="0">
                <a:solidFill>
                  <a:schemeClr val="bg1"/>
                </a:solidFill>
                <a:latin typeface="Helvetica" pitchFamily="2" charset="0"/>
                <a:cs typeface="Heebo Medium" pitchFamily="2" charset="-79"/>
              </a:rPr>
              <a:t>und Ihre Mitarbeiter noch heute begeistern oder unverbindlich </a:t>
            </a:r>
            <a:r>
              <a:rPr lang="de-DE" b="1" dirty="0">
                <a:solidFill>
                  <a:schemeClr val="bg1"/>
                </a:solidFill>
                <a:latin typeface="Helvetica" pitchFamily="2" charset="0"/>
                <a:cs typeface="Heebo Medium" pitchFamily="2" charset="-79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anfragen</a:t>
            </a:r>
            <a:r>
              <a:rPr lang="de-DE" dirty="0">
                <a:solidFill>
                  <a:schemeClr val="bg1"/>
                </a:solidFill>
                <a:latin typeface="Helvetica" pitchFamily="2" charset="0"/>
                <a:cs typeface="Heebo Medium" pitchFamily="2" charset="-79"/>
              </a:rPr>
              <a:t>! </a:t>
            </a:r>
          </a:p>
          <a:p>
            <a:pPr algn="ctr"/>
            <a:endParaRPr lang="de-DE" dirty="0">
              <a:solidFill>
                <a:schemeClr val="bg1"/>
              </a:solidFill>
              <a:latin typeface="Helvetica" pitchFamily="2" charset="0"/>
              <a:cs typeface="Heebo Medium" pitchFamily="2" charset="-79"/>
            </a:endParaRPr>
          </a:p>
          <a:p>
            <a:pPr algn="ctr"/>
            <a:r>
              <a:rPr lang="de-DE" dirty="0">
                <a:solidFill>
                  <a:schemeClr val="bg1"/>
                </a:solidFill>
                <a:latin typeface="Helvetica" pitchFamily="2" charset="0"/>
                <a:cs typeface="Heebo Medium" pitchFamily="2" charset="-79"/>
              </a:rPr>
              <a:t>Mehr Infos unter: </a:t>
            </a:r>
            <a:r>
              <a:rPr lang="de-DE" b="1" dirty="0" err="1">
                <a:solidFill>
                  <a:schemeClr val="bg1"/>
                </a:solidFill>
                <a:latin typeface="Helvetica" pitchFamily="2" charset="0"/>
                <a:cs typeface="Heebo Medium" pitchFamily="2" charset="-79"/>
                <a:hlinkClick r:id="rId5"/>
              </a:rPr>
              <a:t>www.spendit.at</a:t>
            </a:r>
            <a:endParaRPr lang="de-DE" b="1" dirty="0">
              <a:solidFill>
                <a:schemeClr val="bg1"/>
              </a:solidFill>
              <a:latin typeface="Helvetica" pitchFamily="2" charset="0"/>
              <a:cs typeface="Heebo Medium" pitchFamily="2" charset="-79"/>
              <a:hlinkClick r:id="" action="ppaction://noaction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  <a:p>
            <a:pPr algn="ctr"/>
            <a:endParaRPr lang="de-DE" sz="2501" u="sng" dirty="0">
              <a:solidFill>
                <a:schemeClr val="bg1"/>
              </a:solidFill>
              <a:latin typeface="Helvetica" pitchFamily="2" charset="0"/>
              <a:cs typeface="Heebo Medium" pitchFamily="2" charset="-79"/>
              <a:hlinkClick r:id="" action="ppaction://noaction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</p:txBody>
      </p:sp>
      <p:sp>
        <p:nvSpPr>
          <p:cNvPr id="19" name="TextBox 17">
            <a:extLst>
              <a:ext uri="{FF2B5EF4-FFF2-40B4-BE49-F238E27FC236}">
                <a16:creationId xmlns:a16="http://schemas.microsoft.com/office/drawing/2014/main" id="{4573938D-E654-4B0A-B239-37B6911E38B2}"/>
              </a:ext>
            </a:extLst>
          </p:cNvPr>
          <p:cNvSpPr txBox="1"/>
          <p:nvPr/>
        </p:nvSpPr>
        <p:spPr>
          <a:xfrm>
            <a:off x="-2814" y="607451"/>
            <a:ext cx="18285179" cy="12852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1828251">
              <a:lnSpc>
                <a:spcPct val="120000"/>
              </a:lnSpc>
              <a:defRPr/>
            </a:pPr>
            <a:r>
              <a:rPr lang="de-DE" sz="4200" spc="300" dirty="0">
                <a:solidFill>
                  <a:schemeClr val="tx1">
                    <a:lumMod val="85000"/>
                    <a:lumOff val="15000"/>
                  </a:schemeClr>
                </a:solidFill>
                <a:latin typeface="Helvetica" pitchFamily="2" charset="0"/>
                <a:ea typeface="Montserrat" charset="0"/>
                <a:cs typeface="Heebo Medium" pitchFamily="2" charset="-79"/>
              </a:rPr>
              <a:t>Sie haben noch Fragen zu </a:t>
            </a:r>
            <a:r>
              <a:rPr lang="de-DE" sz="4200" spc="3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Helvetica" pitchFamily="2" charset="0"/>
                <a:ea typeface="Montserrat" charset="0"/>
                <a:cs typeface="Heebo Medium" pitchFamily="2" charset="-79"/>
              </a:rPr>
              <a:t>Lunchit</a:t>
            </a:r>
            <a:r>
              <a:rPr lang="de-DE" sz="4200" spc="300" dirty="0">
                <a:solidFill>
                  <a:schemeClr val="tx1">
                    <a:lumMod val="85000"/>
                    <a:lumOff val="15000"/>
                  </a:schemeClr>
                </a:solidFill>
                <a:latin typeface="Helvetica" pitchFamily="2" charset="0"/>
                <a:ea typeface="Montserrat" charset="0"/>
                <a:cs typeface="Heebo Medium" pitchFamily="2" charset="-79"/>
              </a:rPr>
              <a:t>?</a:t>
            </a:r>
          </a:p>
          <a:p>
            <a:pPr lvl="0" algn="ctr">
              <a:lnSpc>
                <a:spcPct val="120000"/>
              </a:lnSpc>
            </a:pPr>
            <a:r>
              <a:rPr lang="de-DE" sz="2400" dirty="0">
                <a:solidFill>
                  <a:srgbClr val="000000">
                    <a:lumMod val="75000"/>
                    <a:lumOff val="25000"/>
                  </a:srgbClr>
                </a:solidFill>
                <a:latin typeface="Helvetica Light" panose="020B0403020202020204" pitchFamily="34" charset="0"/>
                <a:cs typeface="Heebo Light" pitchFamily="2" charset="-79"/>
              </a:rPr>
              <a:t>Wir freuen uns, von Ihnen zu hören.</a:t>
            </a:r>
          </a:p>
        </p:txBody>
      </p:sp>
      <p:sp>
        <p:nvSpPr>
          <p:cNvPr id="20" name="Shape 212">
            <a:extLst>
              <a:ext uri="{FF2B5EF4-FFF2-40B4-BE49-F238E27FC236}">
                <a16:creationId xmlns:a16="http://schemas.microsoft.com/office/drawing/2014/main" id="{FF183BF7-9AFF-A74E-84DB-5B11DF498BF9}"/>
              </a:ext>
            </a:extLst>
          </p:cNvPr>
          <p:cNvSpPr/>
          <p:nvPr/>
        </p:nvSpPr>
        <p:spPr>
          <a:xfrm>
            <a:off x="1136480" y="9286113"/>
            <a:ext cx="17151522" cy="41549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0" tIns="0" rIns="0" bIns="0" anchor="ctr">
            <a:spAutoFit/>
          </a:bodyPr>
          <a:lstStyle/>
          <a:p>
            <a:pPr defTabSz="685800">
              <a:defRPr sz="900">
                <a:solidFill>
                  <a:srgbClr val="A7A7A7"/>
                </a:solidFill>
                <a:latin typeface="+mn-lt"/>
                <a:ea typeface="+mn-ea"/>
                <a:cs typeface="+mn-cs"/>
                <a:sym typeface="Montserrat"/>
              </a:defRPr>
            </a:pPr>
            <a:r>
              <a:rPr lang="de-DE" sz="900" dirty="0">
                <a:latin typeface="Helvetica Light" panose="020B0403020202020204" pitchFamily="34" charset="0"/>
                <a:cs typeface="Heebo Medium" pitchFamily="2" charset="-79"/>
              </a:rPr>
              <a:t>© 2019  SPENDIT AG</a:t>
            </a:r>
          </a:p>
          <a:p>
            <a:pPr defTabSz="685800">
              <a:defRPr sz="900">
                <a:solidFill>
                  <a:srgbClr val="A7A7A7"/>
                </a:solidFill>
                <a:latin typeface="+mn-lt"/>
                <a:ea typeface="+mn-ea"/>
                <a:cs typeface="+mn-cs"/>
                <a:sym typeface="Montserrat"/>
              </a:defRPr>
            </a:pPr>
            <a:r>
              <a:rPr lang="de-DE" sz="900" dirty="0">
                <a:latin typeface="Helvetica Light" panose="020B0403020202020204" pitchFamily="34" charset="0"/>
                <a:cs typeface="Heebo Light"/>
              </a:rPr>
              <a:t>Die Inhalte dieser Präsentation (u.a. Texte, Grafiken, Fotos, Logos etc.) und die Präsentation selbst sind urheberrechtlich geschützt. Sie wurden durch die SPENDIT AG selbstständig erstellt. </a:t>
            </a:r>
            <a:endParaRPr lang="de-DE" sz="900" dirty="0">
              <a:latin typeface="Helvetica Light" panose="020B0403020202020204" pitchFamily="34" charset="0"/>
              <a:cs typeface="Heebo Light" pitchFamily="2" charset="-79"/>
            </a:endParaRPr>
          </a:p>
          <a:p>
            <a:pPr defTabSz="685800">
              <a:defRPr sz="900">
                <a:solidFill>
                  <a:srgbClr val="A7A7A7"/>
                </a:solidFill>
                <a:latin typeface="+mn-lt"/>
                <a:ea typeface="+mn-ea"/>
                <a:cs typeface="+mn-cs"/>
                <a:sym typeface="Montserrat"/>
              </a:defRPr>
            </a:pPr>
            <a:r>
              <a:rPr lang="de-DE" sz="900" dirty="0">
                <a:latin typeface="Helvetica Light" panose="020B0403020202020204" pitchFamily="34" charset="0"/>
                <a:cs typeface="Heebo Light"/>
              </a:rPr>
              <a:t>Eine Weitergabe von Präsentation und/oder deren Inhalten ist nur mit schriftlicher Genehmigung der SPENDIT AG zulässig.</a:t>
            </a:r>
          </a:p>
        </p:txBody>
      </p:sp>
      <p:sp>
        <p:nvSpPr>
          <p:cNvPr id="21" name="Rechteck 20">
            <a:extLst>
              <a:ext uri="{FF2B5EF4-FFF2-40B4-BE49-F238E27FC236}">
                <a16:creationId xmlns:a16="http://schemas.microsoft.com/office/drawing/2014/main" id="{E24FD9EB-DCB8-C344-8490-2059278DC85A}"/>
              </a:ext>
            </a:extLst>
          </p:cNvPr>
          <p:cNvSpPr/>
          <p:nvPr/>
        </p:nvSpPr>
        <p:spPr>
          <a:xfrm>
            <a:off x="2" y="9824416"/>
            <a:ext cx="18288000" cy="518291"/>
          </a:xfrm>
          <a:prstGeom prst="rect">
            <a:avLst/>
          </a:prstGeom>
          <a:solidFill>
            <a:srgbClr val="8FA78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22" name="Grafik 21">
            <a:extLst>
              <a:ext uri="{FF2B5EF4-FFF2-40B4-BE49-F238E27FC236}">
                <a16:creationId xmlns:a16="http://schemas.microsoft.com/office/drawing/2014/main" id="{5C942137-2998-BB41-B757-C482E6B9B5C7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36042" y="9763106"/>
            <a:ext cx="2107841" cy="649020"/>
          </a:xfrm>
          <a:prstGeom prst="rect">
            <a:avLst/>
          </a:prstGeom>
        </p:spPr>
      </p:pic>
      <p:pic>
        <p:nvPicPr>
          <p:cNvPr id="3" name="Grafik 2">
            <a:extLst>
              <a:ext uri="{FF2B5EF4-FFF2-40B4-BE49-F238E27FC236}">
                <a16:creationId xmlns:a16="http://schemas.microsoft.com/office/drawing/2014/main" id="{89760DEB-393F-084D-9603-1644B3A87DC0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6480" y="3252298"/>
            <a:ext cx="3947638" cy="51532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5436594"/>
      </p:ext>
    </p:extLst>
  </p:cSld>
  <p:clrMapOvr>
    <a:masterClrMapping/>
  </p:clrMapOvr>
</p:sld>
</file>

<file path=ppt/theme/theme1.xml><?xml version="1.0" encoding="utf-8"?>
<a:theme xmlns:a="http://schemas.openxmlformats.org/drawingml/2006/main" name="Master blanko">
  <a:themeElements>
    <a:clrScheme name="SPENDIT AG">
      <a:dk1>
        <a:srgbClr val="000000"/>
      </a:dk1>
      <a:lt1>
        <a:srgbClr val="FFFFFF"/>
      </a:lt1>
      <a:dk2>
        <a:srgbClr val="007F7F"/>
      </a:dk2>
      <a:lt2>
        <a:srgbClr val="FEFFFE"/>
      </a:lt2>
      <a:accent1>
        <a:srgbClr val="D8DADC"/>
      </a:accent1>
      <a:accent2>
        <a:srgbClr val="9E9FA3"/>
      </a:accent2>
      <a:accent3>
        <a:srgbClr val="59575C"/>
      </a:accent3>
      <a:accent4>
        <a:srgbClr val="64B2B2"/>
      </a:accent4>
      <a:accent5>
        <a:srgbClr val="2D9999"/>
      </a:accent5>
      <a:accent6>
        <a:srgbClr val="97CCCC"/>
      </a:accent6>
      <a:hlink>
        <a:srgbClr val="FFFFFF"/>
      </a:hlink>
      <a:folHlink>
        <a:srgbClr val="FFFFFF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Benutzerdefiniertes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6_Benutzerdefiniertes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4_Benutzerdefiniertes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3_Benutzerdefiniertes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5_Benutzerdefiniertes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Benutzerdefiniertes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8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9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0EF54A55F0BFE443AB1B2A4012D096FC" ma:contentTypeVersion="13" ma:contentTypeDescription="Ein neues Dokument erstellen." ma:contentTypeScope="" ma:versionID="fb1d8622d00544ddfbbc690c95273b06">
  <xsd:schema xmlns:xsd="http://www.w3.org/2001/XMLSchema" xmlns:xs="http://www.w3.org/2001/XMLSchema" xmlns:p="http://schemas.microsoft.com/office/2006/metadata/properties" xmlns:ns2="84ff89c9-0a80-4050-8690-1ba26782fff9" xmlns:ns3="ec2c891a-ec3f-4a01-9ef2-191990bd97fc" targetNamespace="http://schemas.microsoft.com/office/2006/metadata/properties" ma:root="true" ma:fieldsID="b2291ee6464a2e5a1f51f4bca10ecb92" ns2:_="" ns3:_="">
    <xsd:import namespace="84ff89c9-0a80-4050-8690-1ba26782fff9"/>
    <xsd:import namespace="ec2c891a-ec3f-4a01-9ef2-191990bd97fc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LengthInSeconds" minOccurs="0"/>
                <xsd:element ref="ns3:SharedWithUsers" minOccurs="0"/>
                <xsd:element ref="ns3:SharedWithDetails" minOccurs="0"/>
                <xsd:element ref="ns2:lcf76f155ced4ddcb4097134ff3c332f" minOccurs="0"/>
                <xsd:element ref="ns3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4ff89c9-0a80-4050-8690-1ba26782fff9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5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9" nillable="true" ma:taxonomy="true" ma:internalName="lcf76f155ced4ddcb4097134ff3c332f" ma:taxonomyFieldName="MediaServiceImageTags" ma:displayName="Bildmarkierungen" ma:readOnly="false" ma:fieldId="{5cf76f15-5ced-4ddc-b409-7134ff3c332f}" ma:taxonomyMulti="true" ma:sspId="2dafcdbc-178b-4ba9-aa24-0cd642e2d0fe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c2c891a-ec3f-4a01-9ef2-191990bd97fc" elementFormDefault="qualified">
    <xsd:import namespace="http://schemas.microsoft.com/office/2006/documentManagement/types"/>
    <xsd:import namespace="http://schemas.microsoft.com/office/infopath/2007/PartnerControls"/>
    <xsd:element name="SharedWithUsers" ma:index="16" nillable="true" ma:displayName="Freigegeben für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7" nillable="true" ma:displayName="Freigegeben für -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0" nillable="true" ma:displayName="Taxonomy Catch All Column" ma:hidden="true" ma:list="{e021cb77-ade6-4e08-b858-6583c2f7ac13}" ma:internalName="TaxCatchAll" ma:showField="CatchAllData" ma:web="ec2c891a-ec3f-4a01-9ef2-191990bd97f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altstyp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ec2c891a-ec3f-4a01-9ef2-191990bd97fc" xsi:nil="true"/>
    <lcf76f155ced4ddcb4097134ff3c332f xmlns="84ff89c9-0a80-4050-8690-1ba26782fff9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4E54C99A-F0C1-404B-BEB2-79FFF22E4092}"/>
</file>

<file path=customXml/itemProps2.xml><?xml version="1.0" encoding="utf-8"?>
<ds:datastoreItem xmlns:ds="http://schemas.openxmlformats.org/officeDocument/2006/customXml" ds:itemID="{52C683EA-0165-4F85-B551-58E45D4705DD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4E5BB4B8-5B02-44D2-B06E-B94759595A0A}">
  <ds:schemaRefs>
    <ds:schemaRef ds:uri="http://schemas.microsoft.com/office/2006/metadata/properties"/>
    <ds:schemaRef ds:uri="http://schemas.microsoft.com/office/infopath/2007/PartnerControl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816</Words>
  <Application>Microsoft Office PowerPoint</Application>
  <PresentationFormat>Benutzerdefiniert</PresentationFormat>
  <Paragraphs>90</Paragraphs>
  <Slides>7</Slides>
  <Notes>7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9</vt:i4>
      </vt:variant>
      <vt:variant>
        <vt:lpstr>Design</vt:lpstr>
      </vt:variant>
      <vt:variant>
        <vt:i4>7</vt:i4>
      </vt:variant>
      <vt:variant>
        <vt:lpstr>Folientitel</vt:lpstr>
      </vt:variant>
      <vt:variant>
        <vt:i4>7</vt:i4>
      </vt:variant>
    </vt:vector>
  </HeadingPairs>
  <TitlesOfParts>
    <vt:vector size="23" baseType="lpstr">
      <vt:lpstr>Arial</vt:lpstr>
      <vt:lpstr>Calibri</vt:lpstr>
      <vt:lpstr>Calibri Light</vt:lpstr>
      <vt:lpstr>Gill Sans</vt:lpstr>
      <vt:lpstr>Heebo</vt:lpstr>
      <vt:lpstr>Heebo Light</vt:lpstr>
      <vt:lpstr>Heebo Medium</vt:lpstr>
      <vt:lpstr>Helvetica</vt:lpstr>
      <vt:lpstr>Helvetica Light</vt:lpstr>
      <vt:lpstr>Master blanko</vt:lpstr>
      <vt:lpstr>1_Benutzerdefiniertes Design</vt:lpstr>
      <vt:lpstr>6_Benutzerdefiniertes Design</vt:lpstr>
      <vt:lpstr>4_Benutzerdefiniertes Design</vt:lpstr>
      <vt:lpstr>3_Benutzerdefiniertes Design</vt:lpstr>
      <vt:lpstr>5_Benutzerdefiniertes Design</vt:lpstr>
      <vt:lpstr>Benutzerdefiniertes Design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Brigitte Freund</dc:creator>
  <cp:lastModifiedBy>Nicole Mayer</cp:lastModifiedBy>
  <cp:revision>43</cp:revision>
  <dcterms:modified xsi:type="dcterms:W3CDTF">2021-09-01T15:34:57Z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0x0101000EF54A55F0BFE443AB1B2A4012D096FC</vt:lpwstr>
  </property>
</Properties>
</file>