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70" r:id="rId4"/>
    <p:sldMasterId id="2147484337" r:id="rId5"/>
    <p:sldMasterId id="2147484342" r:id="rId6"/>
    <p:sldMasterId id="2147484340" r:id="rId7"/>
    <p:sldMasterId id="2147484339" r:id="rId8"/>
    <p:sldMasterId id="2147484341" r:id="rId9"/>
    <p:sldMasterId id="2147484326" r:id="rId10"/>
    <p:sldMasterId id="2147484348" r:id="rId11"/>
  </p:sldMasterIdLst>
  <p:notesMasterIdLst>
    <p:notesMasterId r:id="rId19"/>
  </p:notesMasterIdLst>
  <p:handoutMasterIdLst>
    <p:handoutMasterId r:id="rId20"/>
  </p:handoutMasterIdLst>
  <p:sldIdLst>
    <p:sldId id="1648" r:id="rId12"/>
    <p:sldId id="1763" r:id="rId13"/>
    <p:sldId id="1642" r:id="rId14"/>
    <p:sldId id="1765" r:id="rId15"/>
    <p:sldId id="1764" r:id="rId16"/>
    <p:sldId id="1647" r:id="rId17"/>
    <p:sldId id="1767" r:id="rId18"/>
  </p:sldIdLst>
  <p:sldSz cx="18288000" cy="10288588"/>
  <p:notesSz cx="6858000" cy="914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3" userDrawn="1">
          <p15:clr>
            <a:srgbClr val="A4A3A4"/>
          </p15:clr>
        </p15:guide>
        <p15:guide id="2" pos="5783" userDrawn="1">
          <p15:clr>
            <a:srgbClr val="A4A3A4"/>
          </p15:clr>
        </p15:guide>
        <p15:guide id="3" orient="horz" pos="33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 Mayer" initials="NM" lastIdx="5" clrIdx="0">
    <p:extLst>
      <p:ext uri="{19B8F6BF-5375-455C-9EA6-DF929625EA0E}">
        <p15:presenceInfo xmlns:p15="http://schemas.microsoft.com/office/powerpoint/2012/main" userId="S::nicole.mayer@spendit.at::dcc6a1e6-9cb1-4c46-b599-07d82df0c186" providerId="AD"/>
      </p:ext>
    </p:extLst>
  </p:cmAuthor>
  <p:cmAuthor id="2" name="Korbinian Raess" initials="KR" lastIdx="6" clrIdx="1">
    <p:extLst>
      <p:ext uri="{19B8F6BF-5375-455C-9EA6-DF929625EA0E}">
        <p15:presenceInfo xmlns:p15="http://schemas.microsoft.com/office/powerpoint/2012/main" userId="S::korbinian.raess@spendit.de::17b0040b-a160-4318-b69b-481d1b1653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B"/>
    <a:srgbClr val="D9D9D9"/>
    <a:srgbClr val="DCD3CB"/>
    <a:srgbClr val="9CB38E"/>
    <a:srgbClr val="D2D3D2"/>
    <a:srgbClr val="A4A4A4"/>
    <a:srgbClr val="007A91"/>
    <a:srgbClr val="CFB981"/>
    <a:srgbClr val="0B7E7E"/>
    <a:srgbClr val="F4A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C2A7D-D9E9-281C-93E3-4E9E7B12024A}" v="5" dt="2021-07-23T09:21:35.824"/>
    <p1510:client id="{25C4E807-0240-3789-F012-260124DF5980}" v="10" dt="2021-09-24T11:48:17.854"/>
    <p1510:client id="{5D97797C-D040-23FC-CADB-4821B00267AF}" v="4" dt="2021-07-26T14:36:54.730"/>
    <p1510:client id="{69DB7CFA-F1B1-2D39-C9F6-0DE2A361F6C3}" v="8" dt="2021-09-22T10:28:18.966"/>
    <p1510:client id="{A1A769EB-3FC9-2168-39D7-FB26900CCB9F}" v="67" dt="2021-07-22T14:09:30.090"/>
    <p1510:client id="{BA1D4560-6994-4497-9144-EB2D55BE4DBC}" v="644" dt="2021-07-22T13:40:30.553"/>
    <p1510:client id="{F01884C5-C160-3FC0-820B-3483A05E8367}" v="1" dt="2022-04-25T09:37:58.057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263"/>
        <p:guide pos="5783"/>
        <p:guide orient="horz" pos="3309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3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binian Raess" userId="S::korbinian.raess@spendit.de::17b0040b-a160-4318-b69b-481d1b1653de" providerId="AD" clId="Web-{69DB7CFA-F1B1-2D39-C9F6-0DE2A361F6C3}"/>
    <pc:docChg chg="modSld">
      <pc:chgData name="Korbinian Raess" userId="S::korbinian.raess@spendit.de::17b0040b-a160-4318-b69b-481d1b1653de" providerId="AD" clId="Web-{69DB7CFA-F1B1-2D39-C9F6-0DE2A361F6C3}" dt="2021-09-22T10:28:18.966" v="3" actId="20577"/>
      <pc:docMkLst>
        <pc:docMk/>
      </pc:docMkLst>
      <pc:sldChg chg="modSp">
        <pc:chgData name="Korbinian Raess" userId="S::korbinian.raess@spendit.de::17b0040b-a160-4318-b69b-481d1b1653de" providerId="AD" clId="Web-{69DB7CFA-F1B1-2D39-C9F6-0DE2A361F6C3}" dt="2021-09-22T10:28:18.966" v="3" actId="20577"/>
        <pc:sldMkLst>
          <pc:docMk/>
          <pc:sldMk cId="3916340758" sldId="1642"/>
        </pc:sldMkLst>
        <pc:spChg chg="mod">
          <ac:chgData name="Korbinian Raess" userId="S::korbinian.raess@spendit.de::17b0040b-a160-4318-b69b-481d1b1653de" providerId="AD" clId="Web-{69DB7CFA-F1B1-2D39-C9F6-0DE2A361F6C3}" dt="2021-09-22T10:28:14.529" v="1" actId="20577"/>
          <ac:spMkLst>
            <pc:docMk/>
            <pc:sldMk cId="3916340758" sldId="1642"/>
            <ac:spMk id="24" creationId="{808448D6-940B-D14F-B774-76CB9F2303DC}"/>
          </ac:spMkLst>
        </pc:spChg>
        <pc:spChg chg="mod">
          <ac:chgData name="Korbinian Raess" userId="S::korbinian.raess@spendit.de::17b0040b-a160-4318-b69b-481d1b1653de" providerId="AD" clId="Web-{69DB7CFA-F1B1-2D39-C9F6-0DE2A361F6C3}" dt="2021-09-22T10:28:18.966" v="3" actId="20577"/>
          <ac:spMkLst>
            <pc:docMk/>
            <pc:sldMk cId="3916340758" sldId="1642"/>
            <ac:spMk id="29" creationId="{41606330-3921-A94E-AA42-344CDF16DE6B}"/>
          </ac:spMkLst>
        </pc:spChg>
      </pc:sldChg>
    </pc:docChg>
  </pc:docChgLst>
  <pc:docChgLst>
    <pc:chgData name="Güngör Akin" userId="S::guengoer.akin@spendit.de::9045a9ba-55f2-4b1e-b104-f8331b6bd0fb" providerId="AD" clId="Web-{F01884C5-C160-3FC0-820B-3483A05E8367}"/>
    <pc:docChg chg="modSld">
      <pc:chgData name="Güngör Akin" userId="S::guengoer.akin@spendit.de::9045a9ba-55f2-4b1e-b104-f8331b6bd0fb" providerId="AD" clId="Web-{F01884C5-C160-3FC0-820B-3483A05E8367}" dt="2022-04-25T09:37:58.057" v="0" actId="14100"/>
      <pc:docMkLst>
        <pc:docMk/>
      </pc:docMkLst>
      <pc:sldChg chg="modSp">
        <pc:chgData name="Güngör Akin" userId="S::guengoer.akin@spendit.de::9045a9ba-55f2-4b1e-b104-f8331b6bd0fb" providerId="AD" clId="Web-{F01884C5-C160-3FC0-820B-3483A05E8367}" dt="2022-04-25T09:37:58.057" v="0" actId="14100"/>
        <pc:sldMkLst>
          <pc:docMk/>
          <pc:sldMk cId="829122058" sldId="1764"/>
        </pc:sldMkLst>
        <pc:spChg chg="mod">
          <ac:chgData name="Güngör Akin" userId="S::guengoer.akin@spendit.de::9045a9ba-55f2-4b1e-b104-f8331b6bd0fb" providerId="AD" clId="Web-{F01884C5-C160-3FC0-820B-3483A05E8367}" dt="2022-04-25T09:37:58.057" v="0" actId="14100"/>
          <ac:spMkLst>
            <pc:docMk/>
            <pc:sldMk cId="829122058" sldId="1764"/>
            <ac:spMk id="25" creationId="{9CEDF6B2-1E24-EA4C-9052-95DE178B43AF}"/>
          </ac:spMkLst>
        </pc:spChg>
      </pc:sldChg>
    </pc:docChg>
  </pc:docChgLst>
  <pc:docChgLst>
    <pc:chgData name="Korbinian Raess" userId="S::korbinian.raess@spendit.de::17b0040b-a160-4318-b69b-481d1b1653de" providerId="AD" clId="Web-{25C4E807-0240-3789-F012-260124DF5980}"/>
    <pc:docChg chg="addSld delSld modSld addMainMaster modMainMaster">
      <pc:chgData name="Korbinian Raess" userId="S::korbinian.raess@spendit.de::17b0040b-a160-4318-b69b-481d1b1653de" providerId="AD" clId="Web-{25C4E807-0240-3789-F012-260124DF5980}" dt="2021-09-24T11:48:17.854" v="9"/>
      <pc:docMkLst>
        <pc:docMk/>
      </pc:docMkLst>
      <pc:sldChg chg="delSp modSp">
        <pc:chgData name="Korbinian Raess" userId="S::korbinian.raess@spendit.de::17b0040b-a160-4318-b69b-481d1b1653de" providerId="AD" clId="Web-{25C4E807-0240-3789-F012-260124DF5980}" dt="2021-09-24T11:34:52.198" v="5"/>
        <pc:sldMkLst>
          <pc:docMk/>
          <pc:sldMk cId="3916340758" sldId="1642"/>
        </pc:sldMkLst>
        <pc:grpChg chg="del mod">
          <ac:chgData name="Korbinian Raess" userId="S::korbinian.raess@spendit.de::17b0040b-a160-4318-b69b-481d1b1653de" providerId="AD" clId="Web-{25C4E807-0240-3789-F012-260124DF5980}" dt="2021-09-24T11:34:40.994" v="2"/>
          <ac:grpSpMkLst>
            <pc:docMk/>
            <pc:sldMk cId="3916340758" sldId="1642"/>
            <ac:grpSpMk id="2" creationId="{5784A87F-6E32-4B3B-9EBF-1F78F5A11642}"/>
          </ac:grpSpMkLst>
        </pc:grpChg>
        <pc:picChg chg="del mod topLvl">
          <ac:chgData name="Korbinian Raess" userId="S::korbinian.raess@spendit.de::17b0040b-a160-4318-b69b-481d1b1653de" providerId="AD" clId="Web-{25C4E807-0240-3789-F012-260124DF5980}" dt="2021-09-24T11:34:52.198" v="5"/>
          <ac:picMkLst>
            <pc:docMk/>
            <pc:sldMk cId="3916340758" sldId="1642"/>
            <ac:picMk id="11" creationId="{9E8F3EDC-72F6-4558-A8BB-AF51CD3E7046}"/>
          </ac:picMkLst>
        </pc:picChg>
        <pc:picChg chg="topLvl">
          <ac:chgData name="Korbinian Raess" userId="S::korbinian.raess@spendit.de::17b0040b-a160-4318-b69b-481d1b1653de" providerId="AD" clId="Web-{25C4E807-0240-3789-F012-260124DF5980}" dt="2021-09-24T11:34:40.994" v="2"/>
          <ac:picMkLst>
            <pc:docMk/>
            <pc:sldMk cId="3916340758" sldId="1642"/>
            <ac:picMk id="14" creationId="{C2072FB7-4F69-42BC-9CD4-C5079E95D494}"/>
          </ac:picMkLst>
        </pc:picChg>
        <pc:picChg chg="topLvl">
          <ac:chgData name="Korbinian Raess" userId="S::korbinian.raess@spendit.de::17b0040b-a160-4318-b69b-481d1b1653de" providerId="AD" clId="Web-{25C4E807-0240-3789-F012-260124DF5980}" dt="2021-09-24T11:34:40.994" v="2"/>
          <ac:picMkLst>
            <pc:docMk/>
            <pc:sldMk cId="3916340758" sldId="1642"/>
            <ac:picMk id="15" creationId="{A9272E3A-208B-4D6D-8D54-2D18DBDF77E0}"/>
          </ac:picMkLst>
        </pc:picChg>
      </pc:sldChg>
      <pc:sldChg chg="del">
        <pc:chgData name="Korbinian Raess" userId="S::korbinian.raess@spendit.de::17b0040b-a160-4318-b69b-481d1b1653de" providerId="AD" clId="Web-{25C4E807-0240-3789-F012-260124DF5980}" dt="2021-09-24T11:48:17.854" v="9"/>
        <pc:sldMkLst>
          <pc:docMk/>
          <pc:sldMk cId="2665436594" sldId="1643"/>
        </pc:sldMkLst>
      </pc:sldChg>
      <pc:sldChg chg="new del">
        <pc:chgData name="Korbinian Raess" userId="S::korbinian.raess@spendit.de::17b0040b-a160-4318-b69b-481d1b1653de" providerId="AD" clId="Web-{25C4E807-0240-3789-F012-260124DF5980}" dt="2021-09-24T11:48:02.760" v="8"/>
        <pc:sldMkLst>
          <pc:docMk/>
          <pc:sldMk cId="3568241578" sldId="1766"/>
        </pc:sldMkLst>
      </pc:sldChg>
      <pc:sldChg chg="add">
        <pc:chgData name="Korbinian Raess" userId="S::korbinian.raess@spendit.de::17b0040b-a160-4318-b69b-481d1b1653de" providerId="AD" clId="Web-{25C4E807-0240-3789-F012-260124DF5980}" dt="2021-09-24T11:47:58.900" v="7"/>
        <pc:sldMkLst>
          <pc:docMk/>
          <pc:sldMk cId="1286163268" sldId="1767"/>
        </pc:sldMkLst>
      </pc:sldChg>
      <pc:sldMasterChg chg="modSldLayout">
        <pc:chgData name="Korbinian Raess" userId="S::korbinian.raess@spendit.de::17b0040b-a160-4318-b69b-481d1b1653de" providerId="AD" clId="Web-{25C4E807-0240-3789-F012-260124DF5980}" dt="2021-09-24T11:47:58.900" v="7"/>
        <pc:sldMasterMkLst>
          <pc:docMk/>
          <pc:sldMasterMk cId="1431853394" sldId="2147484270"/>
        </pc:sldMasterMkLst>
        <pc:sldLayoutChg chg="replI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1431853394" sldId="2147484270"/>
            <pc:sldLayoutMk cId="50979311" sldId="2147484453"/>
          </pc:sldLayoutMkLst>
        </pc:sldLayoutChg>
      </pc:sldMasterChg>
      <pc:sldMasterChg chg="add addSldLayout">
        <pc:chgData name="Korbinian Raess" userId="S::korbinian.raess@spendit.de::17b0040b-a160-4318-b69b-481d1b1653de" providerId="AD" clId="Web-{25C4E807-0240-3789-F012-260124DF5980}" dt="2021-09-24T11:47:58.900" v="7"/>
        <pc:sldMasterMkLst>
          <pc:docMk/>
          <pc:sldMasterMk cId="791784431" sldId="2147484348"/>
        </pc:sldMasterMkLst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2278264387" sldId="2147484349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1507010409" sldId="2147484365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3868676503" sldId="2147484366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0" sldId="2147484368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0" sldId="2147484371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981582173" sldId="2147484372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0" sldId="2147484420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3197629617" sldId="2147484422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4223971961" sldId="2147484425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1507010409" sldId="2147484440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2278264387" sldId="2147484441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0" sldId="2147484442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3868676503" sldId="2147484443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981582173" sldId="2147484444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3812234451" sldId="2147484445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1764038945" sldId="2147484446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4126447111" sldId="2147484448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2948417553" sldId="2147484449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3221863690" sldId="2147484450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96920538" sldId="2147484451"/>
          </pc:sldLayoutMkLst>
        </pc:sldLayoutChg>
        <pc:sldLayoutChg chg="add">
          <pc:chgData name="Korbinian Raess" userId="S::korbinian.raess@spendit.de::17b0040b-a160-4318-b69b-481d1b1653de" providerId="AD" clId="Web-{25C4E807-0240-3789-F012-260124DF5980}" dt="2021-09-24T11:47:58.900" v="7"/>
          <pc:sldLayoutMkLst>
            <pc:docMk/>
            <pc:sldMasterMk cId="791784431" sldId="2147484348"/>
            <pc:sldLayoutMk cId="1237224136" sldId="214748445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1809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092" y="9718090"/>
            <a:ext cx="3077739" cy="511572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‹Nr.›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3879"/>
            <a:ext cx="5681980" cy="402862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8091"/>
            <a:ext cx="3077739" cy="51334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8091"/>
            <a:ext cx="3077739" cy="513348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8A0CE-937D-4D56-AE5A-107DA7C5CF6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47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Lunchit Flex Logo einfügen und Inhalte auf Vorteile von Lunchit Flex anpassen. Jetzt noch flexibler in der Nutzung, Nichtarbeitstage, abends, Wochenende, </a:t>
            </a:r>
            <a:r>
              <a:rPr lang="de-DE" err="1"/>
              <a:t>PartnerIn</a:t>
            </a:r>
            <a:r>
              <a:rPr lang="de-DE"/>
              <a:t> zum Essen einladen (auch erlaubt!), jeder Gastronomiebetrieb, vom Budget abgebucht wird immer der ausgelesene Rechnungsbetrag. Kein Tageslimit mehr. Nicht vollständig aufgebrauchtes Budget kann in Folgeperiode mitgenommen werden.</a:t>
            </a:r>
            <a:br>
              <a:rPr lang="de-DE"/>
            </a:b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43035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Lunchit Flex Logo einfügen und Inhalte auf Vorteile von Lunchit Flex anpassen. Jetzt noch flexibler in der Nutzung, Nichtarbeitstage, abends, Wochenende, </a:t>
            </a:r>
            <a:r>
              <a:rPr lang="de-DE" err="1"/>
              <a:t>PartnerIn</a:t>
            </a:r>
            <a:r>
              <a:rPr lang="de-DE"/>
              <a:t> zum Essen einladen (auch erlaubt!), jeder Gastronomiebetrieb, vom Budget abgebucht wird immer der ausgelesene Rechnungsbetrag. Kein Tageslimit mehr. Nicht vollständig aufgebrauchtes Budget kann in Folgeperiode mitgenommen werden.</a:t>
            </a:r>
            <a:br>
              <a:rPr lang="de-DE"/>
            </a:b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61713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So irgendwie – man muss es ihnen halt erklären, warum es zwar verlockend ist, aber man es nicht darf.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01263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1954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7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3786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blanko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A4486700-8FFB-D348-842B-C25A82D4634F}"/>
              </a:ext>
            </a:extLst>
          </p:cNvPr>
          <p:cNvSpPr txBox="1"/>
          <p:nvPr userDrawn="1"/>
        </p:nvSpPr>
        <p:spPr>
          <a:xfrm>
            <a:off x="0" y="779278"/>
            <a:ext cx="18288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err="1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ea typeface="Montserrat" charset="0"/>
                <a:cs typeface="Heebo Medium" pitchFamily="2" charset="-79"/>
              </a:rPr>
              <a:t>SpenditCard</a:t>
            </a:r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ea typeface="Montserrat" charset="0"/>
                <a:cs typeface="Heebo Medium" pitchFamily="2" charset="-79"/>
              </a:rPr>
              <a:t> User / Sales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36A60D2-E040-CF4A-9436-F15933BF1F05}"/>
              </a:ext>
            </a:extLst>
          </p:cNvPr>
          <p:cNvSpPr txBox="1"/>
          <p:nvPr userDrawn="1"/>
        </p:nvSpPr>
        <p:spPr>
          <a:xfrm>
            <a:off x="0" y="1361036"/>
            <a:ext cx="1828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Heebo Light" pitchFamily="2" charset="-79"/>
                <a:cs typeface="Heebo Light" pitchFamily="2" charset="-79"/>
              </a:rPr>
              <a:t>Report</a:t>
            </a:r>
            <a:endParaRPr lang="de-DE" sz="1400" spc="300">
              <a:latin typeface="Heebo Light" pitchFamily="2" charset="-79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233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8DB55-91B0-43E0-88EE-88EB4ED8A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F7456D-56FC-4C0C-A3AD-34949FBF3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4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4324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96202-36AD-44E2-B144-2784E6D11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707389F-6CA1-4892-8AFC-9D508F324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4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1746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297B11E-B28A-5146-8595-E4AC7E214FD3}"/>
              </a:ext>
            </a:extLst>
          </p:cNvPr>
          <p:cNvSpPr/>
          <p:nvPr userDrawn="1"/>
        </p:nvSpPr>
        <p:spPr>
          <a:xfrm>
            <a:off x="10469335" y="1837870"/>
            <a:ext cx="6033407" cy="33020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4D2F4FA7-02F6-9040-91AA-82CCD25D562D}"/>
              </a:ext>
            </a:extLst>
          </p:cNvPr>
          <p:cNvSpPr txBox="1"/>
          <p:nvPr userDrawn="1"/>
        </p:nvSpPr>
        <p:spPr>
          <a:xfrm>
            <a:off x="10555514" y="2354693"/>
            <a:ext cx="5664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600" err="1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Digitale</a:t>
            </a: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 </a:t>
            </a:r>
            <a:b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</a:b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Mitarbeiter-</a:t>
            </a:r>
          </a:p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Benefits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D27661-CFEE-E94F-AEE9-9D22F7C17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2414" y="4337957"/>
            <a:ext cx="1939545" cy="27957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0510AF1-D04A-CB42-9796-2BC6F8A94DF0}"/>
              </a:ext>
            </a:extLst>
          </p:cNvPr>
          <p:cNvSpPr/>
          <p:nvPr userDrawn="1"/>
        </p:nvSpPr>
        <p:spPr>
          <a:xfrm>
            <a:off x="10469335" y="5139870"/>
            <a:ext cx="6033407" cy="45719"/>
          </a:xfrm>
          <a:prstGeom prst="rect">
            <a:avLst/>
          </a:prstGeom>
          <a:solidFill>
            <a:srgbClr val="E1C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700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3C6B291-638B-4AB7-AB1D-99448CB0A936}"/>
              </a:ext>
            </a:extLst>
          </p:cNvPr>
          <p:cNvGrpSpPr/>
          <p:nvPr userDrawn="1"/>
        </p:nvGrpSpPr>
        <p:grpSpPr>
          <a:xfrm>
            <a:off x="0" y="9834889"/>
            <a:ext cx="18288000" cy="453699"/>
            <a:chOff x="0" y="9834889"/>
            <a:chExt cx="18288000" cy="453699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8AD9638-BDF6-41AF-8AEE-D703BB414B3C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CB14EAA-7574-4524-B0E0-B7034657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010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BF27880-8461-954F-8D06-4E58C50C8A18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796CE3-7F38-1E4C-AFD0-D8822DEE26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1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/Subline (streng vertraul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2796A94-F03D-42A4-94ED-E76EBD74D2A4}"/>
              </a:ext>
            </a:extLst>
          </p:cNvPr>
          <p:cNvGrpSpPr/>
          <p:nvPr userDrawn="1"/>
        </p:nvGrpSpPr>
        <p:grpSpPr>
          <a:xfrm>
            <a:off x="0" y="9837380"/>
            <a:ext cx="18288000" cy="453699"/>
            <a:chOff x="0" y="9834889"/>
            <a:chExt cx="18288000" cy="453699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BA78BAE7-B7F8-4C8A-8078-860550792D32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C26CE4D-2301-4BE6-9FEF-871BCECE9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28215B7-40A7-467B-91DB-0B8B60FFCF18}"/>
                </a:ext>
              </a:extLst>
            </p:cNvPr>
            <p:cNvSpPr/>
            <p:nvPr/>
          </p:nvSpPr>
          <p:spPr>
            <a:xfrm>
              <a:off x="10468862" y="9873954"/>
              <a:ext cx="7622034" cy="360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828434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spc="300">
                  <a:solidFill>
                    <a:schemeClr val="bg1"/>
                  </a:solidFill>
                  <a:latin typeface="Helvetica Light" panose="020B0403020202020204"/>
                  <a:cs typeface="Heebo Medium" pitchFamily="2" charset="-79"/>
                </a:rPr>
                <a:t>Streng vertraulich – nur für die interne Verwendung</a:t>
              </a: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4225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3C6B291-638B-4AB7-AB1D-99448CB0A936}"/>
              </a:ext>
            </a:extLst>
          </p:cNvPr>
          <p:cNvGrpSpPr/>
          <p:nvPr userDrawn="1"/>
        </p:nvGrpSpPr>
        <p:grpSpPr>
          <a:xfrm>
            <a:off x="0" y="9834889"/>
            <a:ext cx="18288000" cy="453699"/>
            <a:chOff x="0" y="9834889"/>
            <a:chExt cx="18288000" cy="453699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8AD9638-BDF6-41AF-8AEE-D703BB414B3C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CB14EAA-7574-4524-B0E0-B7034657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264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/Subline (streng vertraul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78BAE7-B7F8-4C8A-8078-860550792D32}"/>
              </a:ext>
            </a:extLst>
          </p:cNvPr>
          <p:cNvSpPr/>
          <p:nvPr/>
        </p:nvSpPr>
        <p:spPr>
          <a:xfrm>
            <a:off x="0" y="9837380"/>
            <a:ext cx="18288000" cy="45369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26CE4D-2301-4BE6-9FEF-871BCECE9C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50" y="9948304"/>
            <a:ext cx="1507050" cy="226835"/>
          </a:xfrm>
          <a:prstGeom prst="rect">
            <a:avLst/>
          </a:prstGeom>
        </p:spPr>
      </p:pic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-4225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3C6B291-638B-4AB7-AB1D-99448CB0A936}"/>
              </a:ext>
            </a:extLst>
          </p:cNvPr>
          <p:cNvGrpSpPr/>
          <p:nvPr userDrawn="1"/>
        </p:nvGrpSpPr>
        <p:grpSpPr>
          <a:xfrm>
            <a:off x="0" y="9834889"/>
            <a:ext cx="18288000" cy="453699"/>
            <a:chOff x="0" y="9834889"/>
            <a:chExt cx="18288000" cy="453699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8AD9638-BDF6-41AF-8AEE-D703BB414B3C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CB14EAA-7574-4524-B0E0-B7034657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</p:grp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521200" y="2870200"/>
            <a:ext cx="9728200" cy="4089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buNone/>
              <a:defRPr sz="3600" baseline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67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 3-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476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4">
            <a:extLst>
              <a:ext uri="{FF2B5EF4-FFF2-40B4-BE49-F238E27FC236}">
                <a16:creationId xmlns:a16="http://schemas.microsoft.com/office/drawing/2014/main" id="{8CB14EAA-7574-4524-B0E0-B70346571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50" y="9945813"/>
            <a:ext cx="1507050" cy="226835"/>
          </a:xfrm>
          <a:prstGeom prst="rect">
            <a:avLst/>
          </a:prstGeom>
        </p:spPr>
      </p:pic>
      <p:grpSp>
        <p:nvGrpSpPr>
          <p:cNvPr id="5" name="Gruppieren 12">
            <a:extLst>
              <a:ext uri="{FF2B5EF4-FFF2-40B4-BE49-F238E27FC236}">
                <a16:creationId xmlns:a16="http://schemas.microsoft.com/office/drawing/2014/main" id="{23C6B291-638B-4AB7-AB1D-99448CB0A936}"/>
              </a:ext>
            </a:extLst>
          </p:cNvPr>
          <p:cNvGrpSpPr/>
          <p:nvPr userDrawn="1"/>
        </p:nvGrpSpPr>
        <p:grpSpPr>
          <a:xfrm>
            <a:off x="0" y="9834889"/>
            <a:ext cx="18288000" cy="453699"/>
            <a:chOff x="0" y="9834889"/>
            <a:chExt cx="18288000" cy="453699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8AD9638-BDF6-41AF-8AEE-D703BB414B3C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7" name="Grafik 14">
              <a:extLst>
                <a:ext uri="{FF2B5EF4-FFF2-40B4-BE49-F238E27FC236}">
                  <a16:creationId xmlns:a16="http://schemas.microsoft.com/office/drawing/2014/main" id="{8CB14EAA-7574-4524-B0E0-B7034657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5B5B2D41-039A-4940-BE50-B73B13D5BF35}"/>
              </a:ext>
            </a:extLst>
          </p:cNvPr>
          <p:cNvSpPr txBox="1"/>
          <p:nvPr userDrawn="1"/>
        </p:nvSpPr>
        <p:spPr>
          <a:xfrm>
            <a:off x="5226143" y="4636462"/>
            <a:ext cx="782726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e-DE" sz="36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ebo" pitchFamily="2" charset="-79"/>
              </a:rPr>
              <a:t>Happiness as a concept.</a:t>
            </a:r>
          </a:p>
        </p:txBody>
      </p:sp>
    </p:spTree>
    <p:extLst>
      <p:ext uri="{BB962C8B-B14F-4D97-AF65-F5344CB8AC3E}">
        <p14:creationId xmlns:p14="http://schemas.microsoft.com/office/powerpoint/2010/main" val="981582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Schritte (mit Screensho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3C6B291-638B-4AB7-AB1D-99448CB0A936}"/>
              </a:ext>
            </a:extLst>
          </p:cNvPr>
          <p:cNvGrpSpPr/>
          <p:nvPr userDrawn="1"/>
        </p:nvGrpSpPr>
        <p:grpSpPr>
          <a:xfrm>
            <a:off x="0" y="9834889"/>
            <a:ext cx="18288000" cy="453699"/>
            <a:chOff x="0" y="9834889"/>
            <a:chExt cx="18288000" cy="453699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8AD9638-BDF6-41AF-8AEE-D703BB414B3C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CB14EAA-7574-4524-B0E0-B7034657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</p:grp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471803" y="8321814"/>
            <a:ext cx="2869294" cy="964444"/>
          </a:xfrm>
          <a:prstGeom prst="rect">
            <a:avLst/>
          </a:prstGeom>
        </p:spPr>
        <p:txBody>
          <a:bodyPr anchor="ctr" anchorCtr="1"/>
          <a:lstStyle>
            <a:lvl1pPr algn="ctr"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sz="2000" b="0" i="0">
                <a:latin typeface="Helvetica Light" charset="0"/>
                <a:ea typeface="Helvetica Light" charset="0"/>
                <a:cs typeface="Helvetica Light" charset="0"/>
              </a:rPr>
              <a:t>Bildunterschrift</a:t>
            </a:r>
            <a:endParaRPr lang="de-DE"/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015930" y="8321947"/>
            <a:ext cx="2869294" cy="964444"/>
          </a:xfrm>
          <a:prstGeom prst="rect">
            <a:avLst/>
          </a:prstGeom>
        </p:spPr>
        <p:txBody>
          <a:bodyPr anchor="ctr" anchorCtr="1"/>
          <a:lstStyle>
            <a:lvl1pPr algn="ctr"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sz="2000" b="0" i="0">
                <a:latin typeface="Helvetica Light" charset="0"/>
                <a:ea typeface="Helvetica Light" charset="0"/>
                <a:cs typeface="Helvetica Light" charset="0"/>
              </a:rPr>
              <a:t>Bildunterschrift</a:t>
            </a:r>
            <a:endParaRPr lang="de-DE"/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2282750" y="8321947"/>
            <a:ext cx="2869294" cy="964444"/>
          </a:xfrm>
          <a:prstGeom prst="rect">
            <a:avLst/>
          </a:prstGeom>
        </p:spPr>
        <p:txBody>
          <a:bodyPr anchor="ctr" anchorCtr="1"/>
          <a:lstStyle>
            <a:lvl1pPr algn="ctr"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sz="2000" b="0" i="0">
                <a:latin typeface="Helvetica Light" charset="0"/>
                <a:ea typeface="Helvetica Light" charset="0"/>
                <a:cs typeface="Helvetica Light" charset="0"/>
              </a:rPr>
              <a:t>Bildunterschrift</a:t>
            </a:r>
            <a:endParaRPr lang="de-DE"/>
          </a:p>
        </p:txBody>
      </p:sp>
      <p:sp>
        <p:nvSpPr>
          <p:cNvPr id="30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9FD682C-5FA7-F749-BEF1-56A878AD13F7}"/>
              </a:ext>
            </a:extLst>
          </p:cNvPr>
          <p:cNvSpPr/>
          <p:nvPr userDrawn="1"/>
        </p:nvSpPr>
        <p:spPr>
          <a:xfrm>
            <a:off x="3284208" y="7357684"/>
            <a:ext cx="324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4800" b="1">
                <a:solidFill>
                  <a:schemeClr val="tx2"/>
                </a:solidFill>
                <a:latin typeface="Heebo" pitchFamily="2" charset="-79"/>
                <a:ea typeface="Montserrat Light" charset="0"/>
                <a:cs typeface="Heebo" pitchFamily="2" charset="-79"/>
              </a:rPr>
              <a:t>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6177979-24DE-6C4D-9881-70D416E516C8}"/>
              </a:ext>
            </a:extLst>
          </p:cNvPr>
          <p:cNvSpPr/>
          <p:nvPr userDrawn="1"/>
        </p:nvSpPr>
        <p:spPr>
          <a:xfrm>
            <a:off x="12095155" y="7358477"/>
            <a:ext cx="324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4800" b="1">
                <a:solidFill>
                  <a:schemeClr val="tx2"/>
                </a:solidFill>
                <a:latin typeface="Heebo" pitchFamily="2" charset="-79"/>
                <a:ea typeface="Montserrat Light" charset="0"/>
                <a:cs typeface="Heebo" pitchFamily="2" charset="-79"/>
              </a:rPr>
              <a:t>3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CFE9CD1-B9A4-8648-8177-776A87747A75}"/>
              </a:ext>
            </a:extLst>
          </p:cNvPr>
          <p:cNvSpPr/>
          <p:nvPr userDrawn="1"/>
        </p:nvSpPr>
        <p:spPr>
          <a:xfrm>
            <a:off x="7828335" y="7357683"/>
            <a:ext cx="324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4800" b="1">
                <a:solidFill>
                  <a:schemeClr val="tx2"/>
                </a:solidFill>
                <a:latin typeface="Heebo" pitchFamily="2" charset="-79"/>
                <a:ea typeface="Montserrat Light" charset="0"/>
                <a:cs typeface="Heebo" pitchFamily="2" charset="-79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7629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erie 3-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971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4225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A3466A2-BAC2-1542-9DEF-73E9B679BF99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7660495-EE6C-8046-924C-B81D9BA04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64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/Subline (streng vertraul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-4225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8DCFAFF-5F47-6E49-A48C-DA9E07284070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91052C0-095D-E448-91AB-966E691767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521200" y="2870200"/>
            <a:ext cx="9728200" cy="4089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buNone/>
              <a:defRPr sz="3600" baseline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4897ED7-1C49-FB46-B8B4-02E2AE301720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5D107B9-33C3-7F48-83E5-18947921D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7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521200" y="2870200"/>
            <a:ext cx="9728200" cy="4089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buNone/>
              <a:defRPr sz="3600" baseline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4897ED7-1C49-FB46-B8B4-02E2AE301720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5D107B9-33C3-7F48-83E5-18947921D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00DAB24-5425-43EB-89D2-B150912C4F2A}"/>
              </a:ext>
            </a:extLst>
          </p:cNvPr>
          <p:cNvSpPr/>
          <p:nvPr userDrawn="1"/>
        </p:nvSpPr>
        <p:spPr>
          <a:xfrm>
            <a:off x="0" y="-29028"/>
            <a:ext cx="18288000" cy="9855909"/>
          </a:xfrm>
          <a:prstGeom prst="rect">
            <a:avLst/>
          </a:prstGeom>
          <a:solidFill>
            <a:srgbClr val="3C3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20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5B5B2D41-039A-4940-BE50-B73B13D5BF35}"/>
              </a:ext>
            </a:extLst>
          </p:cNvPr>
          <p:cNvSpPr txBox="1"/>
          <p:nvPr userDrawn="1"/>
        </p:nvSpPr>
        <p:spPr>
          <a:xfrm>
            <a:off x="5226143" y="4636462"/>
            <a:ext cx="782726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e-DE" sz="36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ebo" pitchFamily="2" charset="-79"/>
              </a:rPr>
              <a:t>Happiness as a concept.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A71A048-AF90-3547-93E4-868D3A8973B4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86898E8-71A4-F245-A411-BCBF356E2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82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9448801" y="2412988"/>
            <a:ext cx="6883400" cy="6797758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22"/>
          </p:nvPr>
        </p:nvSpPr>
        <p:spPr>
          <a:xfrm>
            <a:off x="1879601" y="2412988"/>
            <a:ext cx="6883400" cy="6797757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baseline="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3385883-6FC9-064D-AA3F-D557B5BB6047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C066BB8-FCBB-1149-A3B9-B588308CD1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34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(rechts mit Text und Überschri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baseline="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951411" y="2412988"/>
            <a:ext cx="5811589" cy="480716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1800"/>
              </a:spcAft>
              <a:buFont typeface="Arial" charset="0"/>
              <a:buChar char="•"/>
              <a:defRPr sz="28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500">
                <a:latin typeface="Helvetica Light" panose="020B0403020202020204" pitchFamily="34" charset="0"/>
                <a:cs typeface="Heebo Light" pitchFamily="2" charset="-79"/>
              </a:rPr>
              <a:t>Überschrift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tabLst/>
              <a:defRPr/>
            </a:pP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10" name="Textplatzhalter 13"/>
          <p:cNvSpPr>
            <a:spLocks noGrp="1"/>
          </p:cNvSpPr>
          <p:nvPr>
            <p:ph type="body" sz="quarter" idx="19"/>
          </p:nvPr>
        </p:nvSpPr>
        <p:spPr>
          <a:xfrm>
            <a:off x="2951411" y="3162044"/>
            <a:ext cx="5811589" cy="60487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Aft>
                <a:spcPts val="1800"/>
              </a:spcAft>
              <a:buFont typeface="Arial" charset="0"/>
              <a:buChar char="•"/>
              <a:defRPr sz="2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tabLst/>
              <a:defRPr/>
            </a:pP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20"/>
          </p:nvPr>
        </p:nvSpPr>
        <p:spPr>
          <a:xfrm>
            <a:off x="9512299" y="2412988"/>
            <a:ext cx="5811589" cy="6797758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5FA07CF-00E0-5E45-AFC5-B4FFB7EEAD51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816CE8C-481F-B943-BACB-881A9FBA5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3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25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rechts (mit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1879601" y="2412988"/>
            <a:ext cx="6883400" cy="67977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charset="0"/>
              <a:buNone/>
              <a:tabLst/>
              <a:defRPr sz="20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sz="2500">
                <a:latin typeface="Helvetica Light" panose="020B0403020202020204" pitchFamily="34" charset="0"/>
                <a:cs typeface="Heebo Light" pitchFamily="2" charset="-79"/>
              </a:rPr>
              <a:t>Fließtext</a:t>
            </a:r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9448801" y="2412988"/>
            <a:ext cx="6883400" cy="6797758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baseline="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16583AE-BC46-5E4C-BFAE-6BB6A68A4B52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BF3156-61C9-F24A-BBB1-1C0678AB8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47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rechts (mit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1879601" y="2412988"/>
            <a:ext cx="6883400" cy="67977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charset="0"/>
              <a:buNone/>
              <a:tabLst/>
              <a:defRPr sz="20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sz="2500">
                <a:latin typeface="Helvetica Light" panose="020B0403020202020204" pitchFamily="34" charset="0"/>
                <a:cs typeface="Heebo Light" pitchFamily="2" charset="-79"/>
              </a:rPr>
              <a:t>Fließtext</a:t>
            </a:r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9448801" y="2412988"/>
            <a:ext cx="6883400" cy="6797758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16583AE-BC46-5E4C-BFAE-6BB6A68A4B52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BF3156-61C9-F24A-BBB1-1C0678AB8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  <p:pic>
        <p:nvPicPr>
          <p:cNvPr id="3" name="Grafik 2" descr="Ein Bild, das Text, Monitor, Elektronik, Fernsehen enthält.&#10;&#10;Automatisch generierte Beschreibung">
            <a:extLst>
              <a:ext uri="{FF2B5EF4-FFF2-40B4-BE49-F238E27FC236}">
                <a16:creationId xmlns:a16="http://schemas.microsoft.com/office/drawing/2014/main" id="{7404E628-EFBB-4E49-8FFE-89E1A5F378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73" y="1789540"/>
            <a:ext cx="14432327" cy="873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63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Bilder (rechts mit Bulletpoints und Bildunterschrif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1727201" y="2412988"/>
            <a:ext cx="6883400" cy="67977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charset="0"/>
              <a:buChar char="•"/>
              <a:tabLst/>
              <a:defRPr sz="20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de-DE" sz="2000" b="0" i="0" err="1">
                <a:latin typeface="Helvetica Light" charset="0"/>
                <a:ea typeface="Helvetica Light" charset="0"/>
                <a:cs typeface="Helvetica Light" charset="0"/>
              </a:rPr>
              <a:t>Bulletpoints</a:t>
            </a:r>
            <a:r>
              <a:rPr lang="de-DE" sz="2000" b="0" i="0">
                <a:latin typeface="Helvetica Light" charset="0"/>
                <a:ea typeface="Helvetica Light" charset="0"/>
                <a:cs typeface="Helvetica Light" charset="0"/>
              </a:rPr>
              <a:t> mit viel Text</a:t>
            </a: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20"/>
          </p:nvPr>
        </p:nvSpPr>
        <p:spPr>
          <a:xfrm>
            <a:off x="9296401" y="2412988"/>
            <a:ext cx="3276599" cy="3708412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21"/>
          </p:nvPr>
        </p:nvSpPr>
        <p:spPr>
          <a:xfrm>
            <a:off x="13258800" y="2412988"/>
            <a:ext cx="3276599" cy="3708412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16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96403" y="6284284"/>
            <a:ext cx="3276598" cy="461259"/>
          </a:xfrm>
          <a:prstGeom prst="rect">
            <a:avLst/>
          </a:prstGeom>
        </p:spPr>
        <p:txBody>
          <a:bodyPr anchor="ctr"/>
          <a:lstStyle>
            <a:lvl1pPr marL="0" indent="0" algn="l">
              <a:spcAft>
                <a:spcPts val="1800"/>
              </a:spcAft>
              <a:buFont typeface="Arial" panose="020B0604020202020204" pitchFamily="34" charset="0"/>
              <a:buNone/>
              <a:defRPr sz="2000" b="0" i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b="0">
                <a:latin typeface="Helvetica" charset="0"/>
                <a:ea typeface="Helvetica" charset="0"/>
                <a:cs typeface="Helvetica" charset="0"/>
              </a:rPr>
              <a:t>Bildunterschrift</a:t>
            </a: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17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9296401" y="6745542"/>
            <a:ext cx="3276599" cy="24652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Aft>
                <a:spcPts val="1800"/>
              </a:spcAft>
              <a:buFont typeface="Arial" panose="020B0604020202020204" pitchFamily="34" charset="0"/>
              <a:buNone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>
                <a:latin typeface="Helvetica Light" panose="020B0403020202020204" pitchFamily="34" charset="0"/>
                <a:cs typeface="Heebo Light" pitchFamily="2" charset="-79"/>
              </a:rPr>
              <a:t>Text hinzufügen</a:t>
            </a: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18" name="Textplatzhalt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13258802" y="6284284"/>
            <a:ext cx="3276598" cy="461259"/>
          </a:xfrm>
          <a:prstGeom prst="rect">
            <a:avLst/>
          </a:prstGeom>
        </p:spPr>
        <p:txBody>
          <a:bodyPr anchor="ctr"/>
          <a:lstStyle>
            <a:lvl1pPr marL="0" indent="0" algn="l">
              <a:spcAft>
                <a:spcPts val="1800"/>
              </a:spcAft>
              <a:buFont typeface="Arial" panose="020B0604020202020204" pitchFamily="34" charset="0"/>
              <a:buNone/>
              <a:defRPr sz="2000" b="0" i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b="0">
                <a:latin typeface="Helvetica" charset="0"/>
                <a:ea typeface="Helvetica" charset="0"/>
                <a:cs typeface="Helvetica" charset="0"/>
              </a:rPr>
              <a:t>Bildunterschrift</a:t>
            </a: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19" name="Textplatzhalt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13258800" y="6745542"/>
            <a:ext cx="3276599" cy="24652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Aft>
                <a:spcPts val="1800"/>
              </a:spcAft>
              <a:buFont typeface="Arial" panose="020B0604020202020204" pitchFamily="34" charset="0"/>
              <a:buNone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>
                <a:latin typeface="Helvetica Light" panose="020B0403020202020204" pitchFamily="34" charset="0"/>
                <a:cs typeface="Heebo Light" pitchFamily="2" charset="-79"/>
              </a:rPr>
              <a:t>Text hinzufügen</a:t>
            </a: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baseline="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F488AC9-961E-F64D-A986-BAFB1BC400AE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65A10FB-5119-674C-999D-2B984CC64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17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D21F6-DC83-4529-86D9-8769D4B09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0253D7-77E9-471E-8D4D-249448DD8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8CC3D7-A182-4AA3-A770-32F28F184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27F15-D666-4DD8-813A-C28DFFCDA213}" type="datetimeFigureOut">
              <a:rPr lang="de-DE" smtClean="0"/>
              <a:t>25.04.2022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8DB379-2868-4343-8C17-C5A9A3807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890000-6B17-4E37-A17A-7A47B462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DE84-C78B-4426-B7A3-27850D854A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22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64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8939BF-CA13-474E-BBA1-5AC481E7F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F1679-C4C1-9345-B95C-6DD337A6D327}" type="datetimeFigureOut">
              <a:rPr lang="de-DE" smtClean="0"/>
              <a:t>25.04.2022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C291FC-F554-A146-B41C-CCD2D8E91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7063DE-4223-8A47-B40D-023FF7C2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B63D-13BC-9747-B4A3-0B5E78786C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7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867F2-4A09-0A49-A294-BAFCF6F2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7318A90-48EE-CB48-9D43-DBA3C775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F1679-C4C1-9345-B95C-6DD337A6D327}" type="datetimeFigureOut">
              <a:rPr lang="de-DE" smtClean="0"/>
              <a:t>25.04.2022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80EED76-A93A-CB40-8966-FD686BD6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749FD6-A5B5-934F-92CF-39E500E34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B63D-13BC-9747-B4A3-0B5E78786C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42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29792-5F4F-474D-A416-56AE50C1C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0AEB0CC-D00D-4975-A83D-20CD422F9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4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6499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7602F-4BC6-4482-B515-8E9FF42EE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617488-E8E7-4CAB-B891-AFBB4255E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4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5986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B22FD-02DC-4F9F-A381-EF228E4E5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A1EACDD-2816-4CFD-8F0E-D7BBE34AB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4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0008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85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325" r:id="rId2"/>
    <p:sldLayoutId id="2147484315" r:id="rId3"/>
    <p:sldLayoutId id="2147484313" r:id="rId4"/>
    <p:sldLayoutId id="2147484453" r:id="rId5"/>
    <p:sldLayoutId id="214748435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252FC27-C4FA-7B4B-B92E-02E4FB2AD8FB}"/>
              </a:ext>
            </a:extLst>
          </p:cNvPr>
          <p:cNvSpPr/>
          <p:nvPr userDrawn="1"/>
        </p:nvSpPr>
        <p:spPr>
          <a:xfrm>
            <a:off x="0" y="9834889"/>
            <a:ext cx="18288000" cy="453699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5B1DABF8-5FE2-C846-A147-320F59DDE2FD}"/>
              </a:ext>
            </a:extLst>
          </p:cNvPr>
          <p:cNvSpPr txBox="1"/>
          <p:nvPr userDrawn="1"/>
        </p:nvSpPr>
        <p:spPr>
          <a:xfrm>
            <a:off x="0" y="779278"/>
            <a:ext cx="18288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ea typeface="Montserrat" charset="0"/>
                <a:cs typeface="Heebo Medium" pitchFamily="2" charset="-79"/>
              </a:rPr>
              <a:t>SPENDIT KPI’S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2140A6E-980E-7647-B9CF-5E1DF140C4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50" y="9945813"/>
            <a:ext cx="1507050" cy="22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7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7E01C1F5-FBBA-3E4F-870C-498251841466}"/>
              </a:ext>
            </a:extLst>
          </p:cNvPr>
          <p:cNvSpPr/>
          <p:nvPr userDrawn="1"/>
        </p:nvSpPr>
        <p:spPr>
          <a:xfrm>
            <a:off x="11602946" y="3305583"/>
            <a:ext cx="3488744" cy="4952592"/>
          </a:xfrm>
          <a:prstGeom prst="rect">
            <a:avLst/>
          </a:prstGeom>
          <a:solidFill>
            <a:srgbClr val="DCD3C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A06A791-02ED-9248-B3BE-4A5CB8251D00}"/>
              </a:ext>
            </a:extLst>
          </p:cNvPr>
          <p:cNvSpPr/>
          <p:nvPr userDrawn="1"/>
        </p:nvSpPr>
        <p:spPr>
          <a:xfrm>
            <a:off x="7029605" y="3305582"/>
            <a:ext cx="4436940" cy="4952592"/>
          </a:xfrm>
          <a:prstGeom prst="rect">
            <a:avLst/>
          </a:prstGeom>
          <a:solidFill>
            <a:srgbClr val="9CB38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E372F94-6423-9E4C-BE82-A316555F2883}"/>
              </a:ext>
            </a:extLst>
          </p:cNvPr>
          <p:cNvSpPr/>
          <p:nvPr userDrawn="1"/>
        </p:nvSpPr>
        <p:spPr>
          <a:xfrm>
            <a:off x="2585240" y="3305582"/>
            <a:ext cx="4307964" cy="4952592"/>
          </a:xfrm>
          <a:prstGeom prst="rect">
            <a:avLst/>
          </a:prstGeom>
          <a:solidFill>
            <a:srgbClr val="CFB98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252FC27-C4FA-7B4B-B92E-02E4FB2AD8FB}"/>
              </a:ext>
            </a:extLst>
          </p:cNvPr>
          <p:cNvSpPr/>
          <p:nvPr userDrawn="1"/>
        </p:nvSpPr>
        <p:spPr>
          <a:xfrm>
            <a:off x="0" y="9834889"/>
            <a:ext cx="18288000" cy="453699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5B1DABF8-5FE2-C846-A147-320F59DDE2FD}"/>
              </a:ext>
            </a:extLst>
          </p:cNvPr>
          <p:cNvSpPr txBox="1"/>
          <p:nvPr userDrawn="1"/>
        </p:nvSpPr>
        <p:spPr>
          <a:xfrm>
            <a:off x="0" y="779278"/>
            <a:ext cx="18288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ea typeface="Montserrat" charset="0"/>
                <a:cs typeface="Heebo Medium" pitchFamily="2" charset="-79"/>
              </a:rPr>
              <a:t>SPENDIT KPI’S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2140A6E-980E-7647-B9CF-5E1DF140C4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50" y="9945813"/>
            <a:ext cx="1507050" cy="22683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65E27FD-1333-5649-B17F-C448AED5BE62}"/>
              </a:ext>
            </a:extLst>
          </p:cNvPr>
          <p:cNvSpPr txBox="1"/>
          <p:nvPr userDrawn="1"/>
        </p:nvSpPr>
        <p:spPr>
          <a:xfrm>
            <a:off x="0" y="1361036"/>
            <a:ext cx="1828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Heebo Light" pitchFamily="2" charset="-79"/>
                <a:cs typeface="Heebo Light" pitchFamily="2" charset="-79"/>
              </a:rPr>
              <a:t>Report</a:t>
            </a:r>
            <a:endParaRPr lang="de-DE" sz="1400" spc="300">
              <a:latin typeface="Heebo Light" pitchFamily="2" charset="-79"/>
              <a:cs typeface="Heebo Light" pitchFamily="2" charset="-79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A8DBC2-0EE2-9B41-B47B-A29955F39C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70170" y="2610194"/>
            <a:ext cx="2189099" cy="3155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D3501D6-A9AE-E943-AF2C-196C5DE76F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35587" y="2605232"/>
            <a:ext cx="1586176" cy="3229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1C9EEBE-8A08-F147-AB2C-E7179BDC84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8509" y="2709466"/>
            <a:ext cx="1905733" cy="1629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3E56037-9063-6343-826C-47A8B17FFD8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05771" y="3975703"/>
            <a:ext cx="526312" cy="38901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2D0B948-866A-7A43-BA01-7E2549FAD67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29773" y="4050133"/>
            <a:ext cx="581985" cy="3289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3C683E4-4413-2144-8C97-CAA30CA7AA4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46584" y="3901786"/>
            <a:ext cx="318534" cy="5096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AB597D7-49DB-F140-B141-5A8FAF408C1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009302" y="4022172"/>
            <a:ext cx="581985" cy="32894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6AD5E6B-E326-EC4F-8930-04DD26D0B62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3035517" y="3935612"/>
            <a:ext cx="521565" cy="43085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D7CDFC3-6C56-DD49-9A66-C9C9CABB57B5}"/>
              </a:ext>
            </a:extLst>
          </p:cNvPr>
          <p:cNvSpPr txBox="1"/>
          <p:nvPr userDrawn="1"/>
        </p:nvSpPr>
        <p:spPr>
          <a:xfrm>
            <a:off x="3018692" y="4587030"/>
            <a:ext cx="1100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User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C2772E0-C441-374C-9FD4-2CE16D02CCE4}"/>
              </a:ext>
            </a:extLst>
          </p:cNvPr>
          <p:cNvSpPr txBox="1"/>
          <p:nvPr userDrawn="1"/>
        </p:nvSpPr>
        <p:spPr>
          <a:xfrm>
            <a:off x="4796619" y="4587030"/>
            <a:ext cx="1912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Mtl. Wachstum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FB55A7E-8BBE-2B43-8DA1-8A3219416E6B}"/>
              </a:ext>
            </a:extLst>
          </p:cNvPr>
          <p:cNvSpPr txBox="1"/>
          <p:nvPr userDrawn="1"/>
        </p:nvSpPr>
        <p:spPr>
          <a:xfrm>
            <a:off x="9344249" y="4573434"/>
            <a:ext cx="1912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Mtl. Wachstum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E7DCF40-6E6F-5A41-B02A-514D49FA405A}"/>
              </a:ext>
            </a:extLst>
          </p:cNvPr>
          <p:cNvSpPr txBox="1"/>
          <p:nvPr userDrawn="1"/>
        </p:nvSpPr>
        <p:spPr>
          <a:xfrm>
            <a:off x="7555616" y="4573434"/>
            <a:ext cx="1100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User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7D144F1-C3D8-9C4F-8958-1E51B1BA154A}"/>
              </a:ext>
            </a:extLst>
          </p:cNvPr>
          <p:cNvSpPr txBox="1"/>
          <p:nvPr userDrawn="1"/>
        </p:nvSpPr>
        <p:spPr>
          <a:xfrm>
            <a:off x="12340254" y="4572702"/>
            <a:ext cx="1912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Anzahl MA / FTE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643AA6C-31D8-E24E-A78A-D4E725699FFB}"/>
              </a:ext>
            </a:extLst>
          </p:cNvPr>
          <p:cNvSpPr txBox="1"/>
          <p:nvPr userDrawn="1"/>
        </p:nvSpPr>
        <p:spPr>
          <a:xfrm>
            <a:off x="1239258" y="5982637"/>
            <a:ext cx="110047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5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IST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6D835C4-9854-F448-BC51-CB0DC2D298C6}"/>
              </a:ext>
            </a:extLst>
          </p:cNvPr>
          <p:cNvSpPr txBox="1"/>
          <p:nvPr userDrawn="1"/>
        </p:nvSpPr>
        <p:spPr>
          <a:xfrm>
            <a:off x="1239258" y="6794939"/>
            <a:ext cx="1100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Plan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15664D0-773F-3944-A1DB-2E8E3B3AC1BC}"/>
              </a:ext>
            </a:extLst>
          </p:cNvPr>
          <p:cNvSpPr txBox="1"/>
          <p:nvPr userDrawn="1"/>
        </p:nvSpPr>
        <p:spPr>
          <a:xfrm>
            <a:off x="1239258" y="7070923"/>
            <a:ext cx="151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Stand </a:t>
            </a:r>
          </a:p>
          <a:p>
            <a:pPr algn="l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12/17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3CF05D-AFB1-9347-A20A-F4B691998ED8}"/>
              </a:ext>
            </a:extLst>
          </p:cNvPr>
          <p:cNvSpPr txBox="1"/>
          <p:nvPr userDrawn="1"/>
        </p:nvSpPr>
        <p:spPr>
          <a:xfrm>
            <a:off x="2952238" y="7012774"/>
            <a:ext cx="12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00.000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F8C1A6F-F627-244A-BD42-F4A17145B006}"/>
              </a:ext>
            </a:extLst>
          </p:cNvPr>
          <p:cNvSpPr txBox="1"/>
          <p:nvPr userDrawn="1"/>
        </p:nvSpPr>
        <p:spPr>
          <a:xfrm>
            <a:off x="5104076" y="7002550"/>
            <a:ext cx="12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0,0%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CE9E395-48F0-884F-9B57-71900F0C858E}"/>
              </a:ext>
            </a:extLst>
          </p:cNvPr>
          <p:cNvSpPr txBox="1"/>
          <p:nvPr userDrawn="1"/>
        </p:nvSpPr>
        <p:spPr>
          <a:xfrm>
            <a:off x="2771541" y="5907711"/>
            <a:ext cx="1594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00.000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509965C-47EB-0B40-807C-54A9EED5E384}"/>
              </a:ext>
            </a:extLst>
          </p:cNvPr>
          <p:cNvSpPr txBox="1"/>
          <p:nvPr userDrawn="1"/>
        </p:nvSpPr>
        <p:spPr>
          <a:xfrm>
            <a:off x="4923379" y="5907711"/>
            <a:ext cx="1594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0,0%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BD31F7F-512C-424B-BDB3-29EA322D2AC6}"/>
              </a:ext>
            </a:extLst>
          </p:cNvPr>
          <p:cNvSpPr txBox="1"/>
          <p:nvPr userDrawn="1"/>
        </p:nvSpPr>
        <p:spPr>
          <a:xfrm>
            <a:off x="9522369" y="5907711"/>
            <a:ext cx="1594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00,0%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1457879-B983-3E44-84A3-F5C8FDA8C44F}"/>
              </a:ext>
            </a:extLst>
          </p:cNvPr>
          <p:cNvSpPr txBox="1"/>
          <p:nvPr userDrawn="1"/>
        </p:nvSpPr>
        <p:spPr>
          <a:xfrm>
            <a:off x="7308466" y="5907711"/>
            <a:ext cx="1594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0.000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0450705-2C41-F343-A7A7-AD202684A965}"/>
              </a:ext>
            </a:extLst>
          </p:cNvPr>
          <p:cNvSpPr txBox="1"/>
          <p:nvPr userDrawn="1"/>
        </p:nvSpPr>
        <p:spPr>
          <a:xfrm>
            <a:off x="7489162" y="6991396"/>
            <a:ext cx="12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0.000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97DDA24-1DF2-C943-96A6-87FB1E076BFA}"/>
              </a:ext>
            </a:extLst>
          </p:cNvPr>
          <p:cNvSpPr txBox="1"/>
          <p:nvPr userDrawn="1"/>
        </p:nvSpPr>
        <p:spPr>
          <a:xfrm>
            <a:off x="9707454" y="6991396"/>
            <a:ext cx="12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0,0%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74A628D-CAA1-2348-AB7F-505899F8884D}"/>
              </a:ext>
            </a:extLst>
          </p:cNvPr>
          <p:cNvSpPr txBox="1"/>
          <p:nvPr userDrawn="1"/>
        </p:nvSpPr>
        <p:spPr>
          <a:xfrm>
            <a:off x="12498913" y="5907711"/>
            <a:ext cx="1594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00,0%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AA35A09-F3A0-6C42-8BF4-E26093799416}"/>
              </a:ext>
            </a:extLst>
          </p:cNvPr>
          <p:cNvSpPr txBox="1"/>
          <p:nvPr userDrawn="1"/>
        </p:nvSpPr>
        <p:spPr>
          <a:xfrm>
            <a:off x="12679609" y="6985312"/>
            <a:ext cx="12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00,0%</a:t>
            </a:r>
          </a:p>
        </p:txBody>
      </p:sp>
    </p:spTree>
    <p:extLst>
      <p:ext uri="{BB962C8B-B14F-4D97-AF65-F5344CB8AC3E}">
        <p14:creationId xmlns:p14="http://schemas.microsoft.com/office/powerpoint/2010/main" val="46686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B3394F3-6C9A-0C4D-96AA-39F8CE96E2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7445" y="1"/>
            <a:ext cx="19095445" cy="1028318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D0CDED6-BDC0-7D45-8461-5E2321C120CB}"/>
              </a:ext>
            </a:extLst>
          </p:cNvPr>
          <p:cNvSpPr/>
          <p:nvPr userDrawn="1"/>
        </p:nvSpPr>
        <p:spPr>
          <a:xfrm>
            <a:off x="9893300" y="2764970"/>
            <a:ext cx="6033407" cy="330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7CB8F09E-7EB0-494B-8E57-476A48853E42}"/>
              </a:ext>
            </a:extLst>
          </p:cNvPr>
          <p:cNvSpPr txBox="1"/>
          <p:nvPr userDrawn="1"/>
        </p:nvSpPr>
        <p:spPr>
          <a:xfrm>
            <a:off x="9893300" y="3438407"/>
            <a:ext cx="60334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SPENDIT AG</a:t>
            </a:r>
            <a:b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</a:br>
            <a:r>
              <a:rPr lang="en-US" sz="3000" spc="600" err="1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Monatsbericht</a:t>
            </a:r>
            <a:endParaRPr lang="en-US" sz="3000" spc="600">
              <a:solidFill>
                <a:schemeClr val="tx1">
                  <a:lumMod val="85000"/>
                  <a:lumOff val="15000"/>
                </a:schemeClr>
              </a:solidFill>
              <a:latin typeface="Heebo Light" pitchFamily="2" charset="-79"/>
              <a:ea typeface="Montserrat" charset="0"/>
              <a:cs typeface="Heebo Light" pitchFamily="2" charset="-79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44FDAD-FD77-564D-B8E9-F69C30A573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399" y="5359002"/>
            <a:ext cx="1905207" cy="16289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EF6B6F-4BEF-6E41-8268-524D2B8E8CBA}"/>
              </a:ext>
            </a:extLst>
          </p:cNvPr>
          <p:cNvSpPr/>
          <p:nvPr userDrawn="1"/>
        </p:nvSpPr>
        <p:spPr>
          <a:xfrm>
            <a:off x="9893300" y="6066970"/>
            <a:ext cx="6033407" cy="45719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699DA0-7969-6A4C-9224-A61295942417}"/>
              </a:ext>
            </a:extLst>
          </p:cNvPr>
          <p:cNvSpPr txBox="1"/>
          <p:nvPr userDrawn="1"/>
        </p:nvSpPr>
        <p:spPr>
          <a:xfrm>
            <a:off x="9893300" y="4508500"/>
            <a:ext cx="603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0" i="0">
                <a:latin typeface="Heebo Light" pitchFamily="2" charset="-79"/>
                <a:cs typeface="Heebo Light" pitchFamily="2" charset="-79"/>
              </a:rPr>
              <a:t>Juni 2018</a:t>
            </a:r>
          </a:p>
        </p:txBody>
      </p:sp>
    </p:spTree>
    <p:extLst>
      <p:ext uri="{BB962C8B-B14F-4D97-AF65-F5344CB8AC3E}">
        <p14:creationId xmlns:p14="http://schemas.microsoft.com/office/powerpoint/2010/main" val="396338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CE9125DE-57E5-424D-BCBA-9D3D8C8110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" y="0"/>
            <a:ext cx="18271113" cy="1028858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AEE7F06-A905-8347-8E98-94597E9C2B5F}"/>
              </a:ext>
            </a:extLst>
          </p:cNvPr>
          <p:cNvSpPr/>
          <p:nvPr userDrawn="1"/>
        </p:nvSpPr>
        <p:spPr>
          <a:xfrm>
            <a:off x="10075635" y="1393370"/>
            <a:ext cx="6033407" cy="330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B8E2A6D2-91EB-A44A-80A3-407281E8C158}"/>
              </a:ext>
            </a:extLst>
          </p:cNvPr>
          <p:cNvSpPr txBox="1"/>
          <p:nvPr userDrawn="1"/>
        </p:nvSpPr>
        <p:spPr>
          <a:xfrm>
            <a:off x="10075635" y="2066807"/>
            <a:ext cx="60334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SPENDIT AG</a:t>
            </a:r>
            <a:b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</a:br>
            <a:r>
              <a:rPr lang="en-US" sz="3000" spc="600" err="1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Monatsbericht</a:t>
            </a:r>
            <a:endParaRPr lang="en-US" sz="3000" spc="600">
              <a:solidFill>
                <a:schemeClr val="tx1">
                  <a:lumMod val="85000"/>
                  <a:lumOff val="15000"/>
                </a:schemeClr>
              </a:solidFill>
              <a:latin typeface="Heebo Light" pitchFamily="2" charset="-79"/>
              <a:ea typeface="Montserrat" charset="0"/>
              <a:cs typeface="Heebo Light" pitchFamily="2" charset="-79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1CDBF91-D60E-B946-B90B-157D53727D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734" y="3987402"/>
            <a:ext cx="1905207" cy="162899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7C8C0DB-D213-0141-8B94-5843E7EA11EC}"/>
              </a:ext>
            </a:extLst>
          </p:cNvPr>
          <p:cNvSpPr/>
          <p:nvPr userDrawn="1"/>
        </p:nvSpPr>
        <p:spPr>
          <a:xfrm>
            <a:off x="10075635" y="4695370"/>
            <a:ext cx="6033407" cy="45719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864FAF0-146A-724C-A264-428F97B16945}"/>
              </a:ext>
            </a:extLst>
          </p:cNvPr>
          <p:cNvSpPr txBox="1"/>
          <p:nvPr userDrawn="1"/>
        </p:nvSpPr>
        <p:spPr>
          <a:xfrm>
            <a:off x="10075635" y="3136900"/>
            <a:ext cx="603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0" i="0">
                <a:latin typeface="Heebo Light" pitchFamily="2" charset="-79"/>
                <a:cs typeface="Heebo Light" pitchFamily="2" charset="-79"/>
              </a:rPr>
              <a:t>Juni 2018</a:t>
            </a:r>
          </a:p>
        </p:txBody>
      </p:sp>
    </p:spTree>
    <p:extLst>
      <p:ext uri="{BB962C8B-B14F-4D97-AF65-F5344CB8AC3E}">
        <p14:creationId xmlns:p14="http://schemas.microsoft.com/office/powerpoint/2010/main" val="228613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CE9125DE-57E5-424D-BCBA-9D3D8C8110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" y="0"/>
            <a:ext cx="18271113" cy="1028858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AEE7F06-A905-8347-8E98-94597E9C2B5F}"/>
              </a:ext>
            </a:extLst>
          </p:cNvPr>
          <p:cNvSpPr/>
          <p:nvPr userDrawn="1"/>
        </p:nvSpPr>
        <p:spPr>
          <a:xfrm>
            <a:off x="10075635" y="1393370"/>
            <a:ext cx="6033407" cy="330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B8E2A6D2-91EB-A44A-80A3-407281E8C158}"/>
              </a:ext>
            </a:extLst>
          </p:cNvPr>
          <p:cNvSpPr txBox="1"/>
          <p:nvPr userDrawn="1"/>
        </p:nvSpPr>
        <p:spPr>
          <a:xfrm>
            <a:off x="10075635" y="2066807"/>
            <a:ext cx="60334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SPENDIT AG</a:t>
            </a:r>
            <a:b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</a:br>
            <a:r>
              <a:rPr lang="en-US" sz="3000" spc="600" err="1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Monatsbericht</a:t>
            </a:r>
            <a:endParaRPr lang="en-US" sz="3000" spc="600">
              <a:solidFill>
                <a:schemeClr val="tx1">
                  <a:lumMod val="85000"/>
                  <a:lumOff val="15000"/>
                </a:schemeClr>
              </a:solidFill>
              <a:latin typeface="Heebo Light" pitchFamily="2" charset="-79"/>
              <a:ea typeface="Montserrat" charset="0"/>
              <a:cs typeface="Heebo Light" pitchFamily="2" charset="-79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1CDBF91-D60E-B946-B90B-157D53727D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734" y="3987402"/>
            <a:ext cx="1905207" cy="162899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7C8C0DB-D213-0141-8B94-5843E7EA11EC}"/>
              </a:ext>
            </a:extLst>
          </p:cNvPr>
          <p:cNvSpPr/>
          <p:nvPr userDrawn="1"/>
        </p:nvSpPr>
        <p:spPr>
          <a:xfrm>
            <a:off x="10075635" y="4695370"/>
            <a:ext cx="6033407" cy="45719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52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A9F44A64-3A13-2447-B5A1-C9EBC85E3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28537"/>
            <a:ext cx="18288000" cy="133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78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440" r:id="rId2"/>
    <p:sldLayoutId id="2147484365" r:id="rId3"/>
    <p:sldLayoutId id="2147484420" r:id="rId4"/>
    <p:sldLayoutId id="2147484441" r:id="rId5"/>
    <p:sldLayoutId id="2147484442" r:id="rId6"/>
    <p:sldLayoutId id="2147484443" r:id="rId7"/>
    <p:sldLayoutId id="2147484444" r:id="rId8"/>
    <p:sldLayoutId id="2147484422" r:id="rId9"/>
    <p:sldLayoutId id="2147484425" r:id="rId10"/>
    <p:sldLayoutId id="2147484349" r:id="rId11"/>
    <p:sldLayoutId id="2147484371" r:id="rId12"/>
    <p:sldLayoutId id="2147484366" r:id="rId13"/>
    <p:sldLayoutId id="2147484451" r:id="rId14"/>
    <p:sldLayoutId id="2147484372" r:id="rId15"/>
    <p:sldLayoutId id="2147484445" r:id="rId16"/>
    <p:sldLayoutId id="2147484446" r:id="rId17"/>
    <p:sldLayoutId id="2147484448" r:id="rId18"/>
    <p:sldLayoutId id="2147484450" r:id="rId19"/>
    <p:sldLayoutId id="2147484449" r:id="rId20"/>
    <p:sldLayoutId id="214748445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spendit.de/lunchit/anfrage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spendit.de/" TargetMode="External"/><Relationship Id="rId4" Type="http://schemas.openxmlformats.org/officeDocument/2006/relationships/hyperlink" Target="https://www.spendit.de/anfrage/" TargetMode="Externa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spendit.de/lunchit/anfrage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spendit.de/" TargetMode="External"/><Relationship Id="rId4" Type="http://schemas.openxmlformats.org/officeDocument/2006/relationships/hyperlink" Target="https://www.spendit.de/anfrage/" TargetMode="Externa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endit.de/lunchit/anfrage/" TargetMode="External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spendit.de/" TargetMode="External"/><Relationship Id="rId4" Type="http://schemas.openxmlformats.org/officeDocument/2006/relationships/hyperlink" Target="https://www.spendit.de/anfrag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endit.de/lunchit/anfrag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spendit.de/" TargetMode="External"/><Relationship Id="rId4" Type="http://schemas.openxmlformats.org/officeDocument/2006/relationships/hyperlink" Target="https://www.spendit.de/anfrag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jpeg"/><Relationship Id="rId7" Type="http://schemas.openxmlformats.org/officeDocument/2006/relationships/hyperlink" Target="http://www.spendit.d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spendit.de/anfrage/" TargetMode="External"/><Relationship Id="rId5" Type="http://schemas.openxmlformats.org/officeDocument/2006/relationships/hyperlink" Target="https://www.spendit.de/lunchit/anfrage/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5EF2556-73AE-0343-BFEA-FE840C340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" y="0"/>
            <a:ext cx="18281678" cy="10288588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7FF575D-E134-E74D-BB34-9736CEB407A2}"/>
              </a:ext>
            </a:extLst>
          </p:cNvPr>
          <p:cNvGrpSpPr/>
          <p:nvPr/>
        </p:nvGrpSpPr>
        <p:grpSpPr>
          <a:xfrm>
            <a:off x="4686299" y="2551489"/>
            <a:ext cx="8915403" cy="5197643"/>
            <a:chOff x="3170347" y="1576936"/>
            <a:chExt cx="5943602" cy="3465095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D67BF56-050D-E042-BD2C-89F489B83186}"/>
                </a:ext>
              </a:extLst>
            </p:cNvPr>
            <p:cNvSpPr/>
            <p:nvPr/>
          </p:nvSpPr>
          <p:spPr>
            <a:xfrm>
              <a:off x="3170347" y="1576936"/>
              <a:ext cx="5943602" cy="3465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Box 17">
              <a:extLst>
                <a:ext uri="{FF2B5EF4-FFF2-40B4-BE49-F238E27FC236}">
                  <a16:creationId xmlns:a16="http://schemas.microsoft.com/office/drawing/2014/main" id="{A7CAC1B1-EF1C-9C4E-8CD2-37EA809C091A}"/>
                </a:ext>
              </a:extLst>
            </p:cNvPr>
            <p:cNvSpPr txBox="1"/>
            <p:nvPr/>
          </p:nvSpPr>
          <p:spPr>
            <a:xfrm>
              <a:off x="3229819" y="2376065"/>
              <a:ext cx="577515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274265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4200" spc="9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How</a:t>
              </a:r>
              <a:r>
                <a:rPr lang="de-DE" sz="4200" spc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 </a:t>
              </a:r>
              <a:r>
                <a:rPr lang="de-DE" sz="4200" spc="9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to</a:t>
              </a:r>
              <a:r>
                <a:rPr lang="de-DE" sz="4200" spc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 </a:t>
              </a:r>
              <a:r>
                <a:rPr lang="de-DE" sz="4200" spc="9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Lunchit</a:t>
              </a:r>
              <a:endParaRPr lang="de-DE" sz="4200" spc="900">
                <a:solidFill>
                  <a:schemeClr val="tx1">
                    <a:lumMod val="85000"/>
                    <a:lumOff val="15000"/>
                  </a:schemeClr>
                </a:solidFill>
                <a:latin typeface="Helvetica Light" panose="020B0403020202020204" pitchFamily="34" charset="0"/>
                <a:ea typeface="Montserrat" charset="0"/>
                <a:cs typeface="Heebo Light" pitchFamily="2" charset="-79"/>
              </a:endParaRPr>
            </a:p>
            <a:p>
              <a:pPr algn="ctr" defTabSz="274265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spc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Für </a:t>
              </a:r>
              <a:r>
                <a:rPr lang="de-DE" sz="2400" spc="9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Mitarbeiter:innen</a:t>
              </a:r>
              <a:endParaRPr lang="de-DE" sz="2400" spc="900">
                <a:solidFill>
                  <a:schemeClr val="tx1">
                    <a:lumMod val="85000"/>
                    <a:lumOff val="15000"/>
                  </a:schemeClr>
                </a:solidFill>
                <a:latin typeface="Helvetica Light" panose="020B0403020202020204" pitchFamily="34" charset="0"/>
                <a:ea typeface="Montserrat" charset="0"/>
                <a:cs typeface="Heebo Light" pitchFamily="2" charset="-79"/>
              </a:endParaRPr>
            </a:p>
          </p:txBody>
        </p:sp>
        <p:cxnSp>
          <p:nvCxnSpPr>
            <p:cNvPr id="7" name="Gerader Verbinder 9">
              <a:extLst>
                <a:ext uri="{FF2B5EF4-FFF2-40B4-BE49-F238E27FC236}">
                  <a16:creationId xmlns:a16="http://schemas.microsoft.com/office/drawing/2014/main" id="{D63A29B2-F5C8-8C41-AD9F-3B41F705BC44}"/>
                </a:ext>
              </a:extLst>
            </p:cNvPr>
            <p:cNvCxnSpPr>
              <a:cxnSpLocks/>
            </p:cNvCxnSpPr>
            <p:nvPr/>
          </p:nvCxnSpPr>
          <p:spPr>
            <a:xfrm>
              <a:off x="6115800" y="3410299"/>
              <a:ext cx="0" cy="651796"/>
            </a:xfrm>
            <a:prstGeom prst="line">
              <a:avLst/>
            </a:prstGeom>
            <a:ln w="22225">
              <a:solidFill>
                <a:srgbClr val="D9D9D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3319272-63E2-CF47-84A0-50665E1BEC42}"/>
                </a:ext>
              </a:extLst>
            </p:cNvPr>
            <p:cNvSpPr/>
            <p:nvPr/>
          </p:nvSpPr>
          <p:spPr>
            <a:xfrm>
              <a:off x="4263909" y="3333441"/>
              <a:ext cx="1142784" cy="7286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KUNDEN-LOGO</a:t>
              </a: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26ECDBBD-DC6A-4E47-BFC7-84CDB09E0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162" y="6821632"/>
            <a:ext cx="2786633" cy="624089"/>
          </a:xfrm>
          <a:prstGeom prst="rect">
            <a:avLst/>
          </a:prstGeom>
        </p:spPr>
      </p:pic>
      <p:cxnSp>
        <p:nvCxnSpPr>
          <p:cNvPr id="12" name="Gerader Verbinder 9">
            <a:extLst>
              <a:ext uri="{FF2B5EF4-FFF2-40B4-BE49-F238E27FC236}">
                <a16:creationId xmlns:a16="http://schemas.microsoft.com/office/drawing/2014/main" id="{36EBD38D-7355-7549-AF87-BA293791FD17}"/>
              </a:ext>
            </a:extLst>
          </p:cNvPr>
          <p:cNvCxnSpPr>
            <a:cxnSpLocks/>
          </p:cNvCxnSpPr>
          <p:nvPr/>
        </p:nvCxnSpPr>
        <p:spPr>
          <a:xfrm flipH="1">
            <a:off x="6093997" y="6396409"/>
            <a:ext cx="6160169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C695E903-636F-41F2-8BB4-86A8FF88CA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68" y="5444074"/>
            <a:ext cx="3979031" cy="64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48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>
            <a:extLst>
              <a:ext uri="{FF2B5EF4-FFF2-40B4-BE49-F238E27FC236}">
                <a16:creationId xmlns:a16="http://schemas.microsoft.com/office/drawing/2014/main" id="{BA84ACD9-2BFC-C745-8AB2-D5C0BDA57D36}"/>
              </a:ext>
            </a:extLst>
          </p:cNvPr>
          <p:cNvSpPr/>
          <p:nvPr/>
        </p:nvSpPr>
        <p:spPr>
          <a:xfrm>
            <a:off x="12161744" y="4712386"/>
            <a:ext cx="4410096" cy="186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Jetzt direkt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Kunde werden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 </a:t>
            </a:r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und Ihre Mitarbeiter noch heute begeistern oder unverbindlich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anfragen</a:t>
            </a:r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! </a:t>
            </a:r>
          </a:p>
          <a:p>
            <a:pPr algn="ctr"/>
            <a:endParaRPr lang="de-DE">
              <a:solidFill>
                <a:schemeClr val="bg1"/>
              </a:solidFill>
              <a:latin typeface="Helvetica" pitchFamily="2" charset="0"/>
              <a:cs typeface="Heebo Medium" pitchFamily="2" charset="-79"/>
            </a:endParaRPr>
          </a:p>
          <a:p>
            <a:pPr algn="ctr"/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Mehr Infos unter: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www.spendit.de</a:t>
            </a:r>
            <a:endParaRPr lang="de-DE" b="1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de-DE" sz="2501" u="sng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4573938D-E654-4B0A-B239-37B6911E38B2}"/>
              </a:ext>
            </a:extLst>
          </p:cNvPr>
          <p:cNvSpPr txBox="1"/>
          <p:nvPr/>
        </p:nvSpPr>
        <p:spPr>
          <a:xfrm>
            <a:off x="-2814" y="607451"/>
            <a:ext cx="18285179" cy="1285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251">
              <a:lnSpc>
                <a:spcPct val="120000"/>
              </a:lnSpc>
              <a:defRPr/>
            </a:pPr>
            <a:r>
              <a:rPr lang="de-DE" sz="4200" spc="3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rPr>
              <a:t>Was ist Lunchit Flex?</a:t>
            </a:r>
          </a:p>
          <a:p>
            <a:pPr lvl="0" algn="ctr">
              <a:lnSpc>
                <a:spcPct val="120000"/>
              </a:lnSpc>
            </a:pPr>
            <a:r>
              <a:rPr lang="de-DE" sz="240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cs typeface="Heebo Light" pitchFamily="2" charset="-79"/>
              </a:rPr>
              <a:t>Lernen Sie Ihre neue Lieblings-App kennen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4FD9EB-DCB8-C344-8490-2059278DC85A}"/>
              </a:ext>
            </a:extLst>
          </p:cNvPr>
          <p:cNvSpPr/>
          <p:nvPr/>
        </p:nvSpPr>
        <p:spPr>
          <a:xfrm>
            <a:off x="2" y="9824416"/>
            <a:ext cx="18288000" cy="518291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C942137-2998-BB41-B757-C482E6B9B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042" y="9763106"/>
            <a:ext cx="2107841" cy="64902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ADAB367-6429-8842-9D9B-62AE50AAF2FA}"/>
              </a:ext>
            </a:extLst>
          </p:cNvPr>
          <p:cNvSpPr txBox="1"/>
          <p:nvPr/>
        </p:nvSpPr>
        <p:spPr>
          <a:xfrm>
            <a:off x="2432727" y="7050450"/>
            <a:ext cx="7338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Mit Lunchit zeigt Ihnen </a:t>
            </a:r>
            <a:r>
              <a:rPr lang="de-DE" sz="2000" err="1">
                <a:latin typeface="Helvetica Light" panose="020B0403020202020204" pitchFamily="34" charset="0"/>
                <a:cs typeface="Heebo Medium" pitchFamily="2" charset="-79"/>
              </a:rPr>
              <a:t>Ihr:e</a:t>
            </a:r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 </a:t>
            </a:r>
            <a:r>
              <a:rPr lang="de-DE" sz="2000" err="1">
                <a:latin typeface="Helvetica Light" panose="020B0403020202020204" pitchFamily="34" charset="0"/>
                <a:cs typeface="Heebo Medium" pitchFamily="2" charset="-79"/>
              </a:rPr>
              <a:t>Arbeitgeber:in</a:t>
            </a:r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, die Wertschätzung Ihrer Arbeit und Leistung.</a:t>
            </a:r>
            <a:endParaRPr lang="de-DE" sz="20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08448D6-940B-D14F-B774-76CB9F2303DC}"/>
              </a:ext>
            </a:extLst>
          </p:cNvPr>
          <p:cNvSpPr txBox="1"/>
          <p:nvPr/>
        </p:nvSpPr>
        <p:spPr>
          <a:xfrm>
            <a:off x="2432726" y="3666279"/>
            <a:ext cx="7338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Der moderne Essenszuschuss: Denn mit Lunchit nutzen Sie die erste digitale Essensmarke weltweit.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CEDF6B2-1E24-EA4C-9052-95DE178B43AF}"/>
              </a:ext>
            </a:extLst>
          </p:cNvPr>
          <p:cNvSpPr txBox="1"/>
          <p:nvPr/>
        </p:nvSpPr>
        <p:spPr>
          <a:xfrm>
            <a:off x="2432727" y="5817925"/>
            <a:ext cx="653379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Sie erhalten Ihre Ausgaben für das Mittagessen von Ihrer Firma rückerstattet. Eine Übersicht Ihrer Ausgaben finden Sie jederzeit in Ihrer App.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1606330-3921-A94E-AA42-344CDF16DE6B}"/>
              </a:ext>
            </a:extLst>
          </p:cNvPr>
          <p:cNvSpPr txBox="1"/>
          <p:nvPr/>
        </p:nvSpPr>
        <p:spPr>
          <a:xfrm>
            <a:off x="2432726" y="2747158"/>
            <a:ext cx="802241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>
                <a:latin typeface="Helvetica Light"/>
                <a:cs typeface="Heebo Medium"/>
              </a:rPr>
              <a:t>Das leckere Extra zum Gehalt: Mit der Lunchit App bezahlt Ihnen </a:t>
            </a:r>
            <a:r>
              <a:rPr lang="de-DE" sz="2000" err="1">
                <a:latin typeface="Helvetica Light"/>
                <a:cs typeface="Heebo Medium"/>
              </a:rPr>
              <a:t>Ihr:e</a:t>
            </a:r>
            <a:r>
              <a:rPr lang="de-DE" sz="2000">
                <a:latin typeface="Helvetica Light"/>
                <a:cs typeface="Heebo Medium"/>
              </a:rPr>
              <a:t> </a:t>
            </a:r>
            <a:r>
              <a:rPr lang="de-DE" sz="2000" err="1">
                <a:latin typeface="Helvetica Light"/>
                <a:cs typeface="Heebo Medium"/>
              </a:rPr>
              <a:t>Arbeitgeber:in</a:t>
            </a:r>
            <a:r>
              <a:rPr lang="de-DE" sz="2000">
                <a:latin typeface="Helvetica Light"/>
                <a:cs typeface="Heebo Medium"/>
              </a:rPr>
              <a:t> Ihr Mittagessen – bis zu 8,00 € täglich.  </a:t>
            </a:r>
            <a:endParaRPr lang="de-DE" sz="2000">
              <a:latin typeface="Helvetica Light" panose="020B0403020202020204" pitchFamily="34" charset="0"/>
              <a:cs typeface="Heebo Medium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B91075-0A5E-E344-B307-BA2DB0A11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421" y="1879709"/>
            <a:ext cx="7154905" cy="652576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18FE21B-5868-4006-BE21-33AE86DC040F}"/>
              </a:ext>
            </a:extLst>
          </p:cNvPr>
          <p:cNvSpPr txBox="1"/>
          <p:nvPr/>
        </p:nvSpPr>
        <p:spPr>
          <a:xfrm>
            <a:off x="2432727" y="4585401"/>
            <a:ext cx="733856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Ihr Gehaltsextra erhalten Sie in Form eines Budgets in Ihrer Lunchit App, das Sie flexibel für Ihre Essensausgaben nutzen können.</a:t>
            </a:r>
            <a:endParaRPr lang="de-DE" sz="2000">
              <a:solidFill>
                <a:srgbClr val="FF0000"/>
              </a:solidFill>
              <a:latin typeface="Helvetica Light" panose="020B0403020202020204" pitchFamily="34" charset="0"/>
              <a:cs typeface="Heebo Medium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EF172EC-F9AB-4D7B-8F81-3DEF7AFE0A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21"/>
          <a:stretch/>
        </p:blipFill>
        <p:spPr>
          <a:xfrm>
            <a:off x="11054536" y="2403061"/>
            <a:ext cx="2487844" cy="533461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CA93A41-C0F7-46C0-B89E-23C70D4815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45" y="1765617"/>
            <a:ext cx="4203931" cy="65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1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>
            <a:extLst>
              <a:ext uri="{FF2B5EF4-FFF2-40B4-BE49-F238E27FC236}">
                <a16:creationId xmlns:a16="http://schemas.microsoft.com/office/drawing/2014/main" id="{BA84ACD9-2BFC-C745-8AB2-D5C0BDA57D36}"/>
              </a:ext>
            </a:extLst>
          </p:cNvPr>
          <p:cNvSpPr/>
          <p:nvPr/>
        </p:nvSpPr>
        <p:spPr>
          <a:xfrm>
            <a:off x="12161744" y="4712386"/>
            <a:ext cx="4410096" cy="186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Jetzt direkt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Kunde werden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 </a:t>
            </a:r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und Ihre Mitarbeiter noch heute begeistern oder unverbindlich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anfragen</a:t>
            </a:r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! </a:t>
            </a:r>
          </a:p>
          <a:p>
            <a:pPr algn="ctr"/>
            <a:endParaRPr lang="de-DE">
              <a:solidFill>
                <a:schemeClr val="bg1"/>
              </a:solidFill>
              <a:latin typeface="Helvetica" pitchFamily="2" charset="0"/>
              <a:cs typeface="Heebo Medium" pitchFamily="2" charset="-79"/>
            </a:endParaRPr>
          </a:p>
          <a:p>
            <a:pPr algn="ctr"/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Mehr Infos unter: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www.spendit.de</a:t>
            </a:r>
            <a:endParaRPr lang="de-DE" b="1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de-DE" sz="2501" u="sng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4573938D-E654-4B0A-B239-37B6911E38B2}"/>
              </a:ext>
            </a:extLst>
          </p:cNvPr>
          <p:cNvSpPr txBox="1"/>
          <p:nvPr/>
        </p:nvSpPr>
        <p:spPr>
          <a:xfrm>
            <a:off x="-2814" y="607451"/>
            <a:ext cx="18285179" cy="1285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251">
              <a:lnSpc>
                <a:spcPct val="120000"/>
              </a:lnSpc>
              <a:defRPr/>
            </a:pPr>
            <a:r>
              <a:rPr lang="de-DE" sz="4200" spc="3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rPr>
              <a:t>Was habe ich von Lunchit Flex?</a:t>
            </a:r>
          </a:p>
          <a:p>
            <a:pPr lvl="0" algn="ctr">
              <a:lnSpc>
                <a:spcPct val="120000"/>
              </a:lnSpc>
            </a:pPr>
            <a:r>
              <a:rPr lang="de-DE" sz="240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cs typeface="Heebo Light" pitchFamily="2" charset="-79"/>
              </a:rPr>
              <a:t>Ihre Vorteile mit Ihrer neuen App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4FD9EB-DCB8-C344-8490-2059278DC85A}"/>
              </a:ext>
            </a:extLst>
          </p:cNvPr>
          <p:cNvSpPr/>
          <p:nvPr/>
        </p:nvSpPr>
        <p:spPr>
          <a:xfrm>
            <a:off x="2" y="9824416"/>
            <a:ext cx="18288000" cy="518291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C942137-2998-BB41-B757-C482E6B9B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042" y="9763106"/>
            <a:ext cx="2107841" cy="64902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808448D6-940B-D14F-B774-76CB9F2303DC}"/>
              </a:ext>
            </a:extLst>
          </p:cNvPr>
          <p:cNvSpPr txBox="1"/>
          <p:nvPr/>
        </p:nvSpPr>
        <p:spPr>
          <a:xfrm>
            <a:off x="2444302" y="4538259"/>
            <a:ext cx="799958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20B0604020202020204" pitchFamily="34" charset="0"/>
              <a:buChar char="ü"/>
            </a:pPr>
            <a:r>
              <a:rPr lang="de-DE" sz="2000" b="1">
                <a:solidFill>
                  <a:srgbClr val="3C3C3B"/>
                </a:solidFill>
                <a:latin typeface="Helvetica Light"/>
                <a:cs typeface="Heebo Medium"/>
              </a:rPr>
              <a:t>Flex</a:t>
            </a:r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ibilität in der Anwendung: Vom Budget abgebucht wird immer der ausgelesene Rechnungsbetrag. Es gibt kein Tageslimit!</a:t>
            </a:r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CEDF6B2-1E24-EA4C-9052-95DE178B43AF}"/>
              </a:ext>
            </a:extLst>
          </p:cNvPr>
          <p:cNvSpPr txBox="1"/>
          <p:nvPr/>
        </p:nvSpPr>
        <p:spPr>
          <a:xfrm>
            <a:off x="2444302" y="5757079"/>
            <a:ext cx="7338562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265" indent="-342265">
              <a:buFont typeface="Wingdings,Sans-Serif" panose="020B0604020202020204" pitchFamily="34" charset="0"/>
              <a:buChar char=""/>
            </a:pPr>
            <a:r>
              <a:rPr lang="de-DE" sz="2000" b="1">
                <a:solidFill>
                  <a:srgbClr val="3C3C3B"/>
                </a:solidFill>
                <a:latin typeface="Helvetica Light"/>
                <a:cs typeface="Heebo Medium"/>
              </a:rPr>
              <a:t>Flex</a:t>
            </a:r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ibles Ressourcenmanagement: Ihr nicht vollständig aufgebrauchtes Budget kann in die Folgeperiode übernommen werden. </a:t>
            </a:r>
            <a:r>
              <a:rPr lang="de-DE" sz="2000" err="1">
                <a:solidFill>
                  <a:srgbClr val="3C3C3B"/>
                </a:solidFill>
                <a:latin typeface="Helvetica"/>
                <a:cs typeface="Helvetica"/>
              </a:rPr>
              <a:t>Ihr:e</a:t>
            </a:r>
            <a:r>
              <a:rPr lang="de-DE" sz="2000">
                <a:solidFill>
                  <a:srgbClr val="3C3C3B"/>
                </a:solidFill>
                <a:latin typeface="Helvetica"/>
                <a:cs typeface="Helvetica"/>
              </a:rPr>
              <a:t> </a:t>
            </a:r>
            <a:r>
              <a:rPr lang="de-DE" sz="2000" err="1">
                <a:solidFill>
                  <a:srgbClr val="3C3C3B"/>
                </a:solidFill>
                <a:latin typeface="Helvetica"/>
                <a:cs typeface="Helvetica"/>
              </a:rPr>
              <a:t>Arbeitgeber:in</a:t>
            </a:r>
            <a:r>
              <a:rPr lang="de-DE" sz="2000">
                <a:solidFill>
                  <a:srgbClr val="3C3C3B"/>
                </a:solidFill>
                <a:latin typeface="Helvetica"/>
                <a:cs typeface="Helvetica"/>
              </a:rPr>
              <a:t> definiert die Verfallsfrist für das Guthaben (</a:t>
            </a:r>
            <a:r>
              <a:rPr lang="de-DE" sz="2000" err="1">
                <a:solidFill>
                  <a:srgbClr val="3C3C3B"/>
                </a:solidFill>
                <a:latin typeface="Helvetica"/>
                <a:cs typeface="Helvetica"/>
              </a:rPr>
              <a:t>z</a:t>
            </a:r>
            <a:r>
              <a:rPr lang="de-DE" sz="2000">
                <a:solidFill>
                  <a:srgbClr val="3C3C3B"/>
                </a:solidFill>
                <a:latin typeface="Helvetica"/>
                <a:cs typeface="Helvetica"/>
              </a:rPr>
              <a:t>.B. Monatsende, nach 3 Monaten etc.)</a:t>
            </a:r>
            <a:br>
              <a:rPr lang="de-DE" sz="2000">
                <a:solidFill>
                  <a:srgbClr val="3C3C3B"/>
                </a:solidFill>
                <a:latin typeface="Helvetica Light" panose="020B0403020202020204" pitchFamily="34" charset="0"/>
                <a:cs typeface="Heebo Medium" pitchFamily="2" charset="-79"/>
              </a:rPr>
            </a:br>
            <a:endParaRPr lang="de-DE" sz="2000">
              <a:solidFill>
                <a:srgbClr val="3C3C3B"/>
              </a:solidFill>
              <a:latin typeface="Helvetica Light" panose="020B0403020202020204" pitchFamily="34" charset="0"/>
              <a:cs typeface="Heebo Medium" pitchFamily="2" charset="-79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1606330-3921-A94E-AA42-344CDF16DE6B}"/>
              </a:ext>
            </a:extLst>
          </p:cNvPr>
          <p:cNvSpPr txBox="1"/>
          <p:nvPr/>
        </p:nvSpPr>
        <p:spPr>
          <a:xfrm>
            <a:off x="2444302" y="3011661"/>
            <a:ext cx="733856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20B0604020202020204" pitchFamily="34" charset="0"/>
              <a:buChar char="ü"/>
            </a:pPr>
            <a:r>
              <a:rPr lang="de-DE" sz="2000" b="1">
                <a:solidFill>
                  <a:srgbClr val="3C3C3B"/>
                </a:solidFill>
                <a:latin typeface="Helvetica Light"/>
                <a:cs typeface="Heebo Medium"/>
              </a:rPr>
              <a:t>Flex</a:t>
            </a:r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ibilität in der Nutzung: An Nichtarbeitstagen, abends, am Wochenende, mit </a:t>
            </a:r>
            <a:r>
              <a:rPr lang="de-DE" sz="2000" err="1">
                <a:solidFill>
                  <a:srgbClr val="3C3C3B"/>
                </a:solidFill>
                <a:latin typeface="Helvetica Light"/>
                <a:cs typeface="Heebo Medium"/>
              </a:rPr>
              <a:t>Partner:in</a:t>
            </a:r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 oder alleine – Sie können </a:t>
            </a:r>
            <a:r>
              <a:rPr lang="de-DE" sz="2000" err="1">
                <a:solidFill>
                  <a:srgbClr val="3C3C3B"/>
                </a:solidFill>
                <a:latin typeface="Helvetica Light"/>
                <a:cs typeface="Heebo Medium"/>
              </a:rPr>
              <a:t>Lunchit</a:t>
            </a:r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 Flex in jedem Gastronomiebetrieb nutzen.</a:t>
            </a:r>
            <a:endParaRPr lang="de-DE" sz="2000">
              <a:solidFill>
                <a:srgbClr val="3C3C3B"/>
              </a:solidFill>
              <a:latin typeface="Helvetica Light" panose="020B0403020202020204" pitchFamily="34" charset="0"/>
              <a:cs typeface="Heebo Medium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B91075-0A5E-E344-B307-BA2DB0A11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421" y="1879709"/>
            <a:ext cx="7154905" cy="652576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2072FB7-4F69-42BC-9CD4-C5079E95D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50" y="2143687"/>
            <a:ext cx="3790238" cy="5895925"/>
          </a:xfrm>
          <a:prstGeom prst="rect">
            <a:avLst/>
          </a:prstGeom>
        </p:spPr>
      </p:pic>
      <p:pic>
        <p:nvPicPr>
          <p:cNvPr id="15" name="Grafik 1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9272E3A-208B-4D6D-8D54-2D18DBDF77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t="15281" r="22644" b="30528"/>
          <a:stretch/>
        </p:blipFill>
        <p:spPr>
          <a:xfrm>
            <a:off x="11201558" y="2882389"/>
            <a:ext cx="2213500" cy="42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4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8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F5685384-AF33-4877-8AB9-E68CBBB61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"/>
          <a:stretch/>
        </p:blipFill>
        <p:spPr>
          <a:xfrm>
            <a:off x="20" y="1923"/>
            <a:ext cx="18287980" cy="102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35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>
            <a:extLst>
              <a:ext uri="{FF2B5EF4-FFF2-40B4-BE49-F238E27FC236}">
                <a16:creationId xmlns:a16="http://schemas.microsoft.com/office/drawing/2014/main" id="{BA84ACD9-2BFC-C745-8AB2-D5C0BDA57D36}"/>
              </a:ext>
            </a:extLst>
          </p:cNvPr>
          <p:cNvSpPr/>
          <p:nvPr/>
        </p:nvSpPr>
        <p:spPr>
          <a:xfrm>
            <a:off x="12161744" y="4712386"/>
            <a:ext cx="4410096" cy="186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Jetzt direkt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Kunde werden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 </a:t>
            </a:r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und Ihre Mitarbeiter noch heute begeistern oder unverbindlich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anfragen</a:t>
            </a:r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! </a:t>
            </a:r>
          </a:p>
          <a:p>
            <a:pPr algn="ctr"/>
            <a:endParaRPr lang="de-DE">
              <a:solidFill>
                <a:schemeClr val="bg1"/>
              </a:solidFill>
              <a:latin typeface="Helvetica" pitchFamily="2" charset="0"/>
              <a:cs typeface="Heebo Medium" pitchFamily="2" charset="-79"/>
            </a:endParaRPr>
          </a:p>
          <a:p>
            <a:pPr algn="ctr"/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Mehr Infos unter: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www.spendit.de</a:t>
            </a:r>
            <a:endParaRPr lang="de-DE" b="1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de-DE" sz="2501" u="sng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4FD9EB-DCB8-C344-8490-2059278DC85A}"/>
              </a:ext>
            </a:extLst>
          </p:cNvPr>
          <p:cNvSpPr/>
          <p:nvPr/>
        </p:nvSpPr>
        <p:spPr>
          <a:xfrm>
            <a:off x="2" y="9824416"/>
            <a:ext cx="18288000" cy="518291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C942137-2998-BB41-B757-C482E6B9B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042" y="9763106"/>
            <a:ext cx="2107841" cy="64902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ADAB367-6429-8842-9D9B-62AE50AAF2FA}"/>
              </a:ext>
            </a:extLst>
          </p:cNvPr>
          <p:cNvSpPr txBox="1"/>
          <p:nvPr/>
        </p:nvSpPr>
        <p:spPr>
          <a:xfrm>
            <a:off x="1072097" y="4112678"/>
            <a:ext cx="380470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000">
                <a:solidFill>
                  <a:srgbClr val="3C3C3B"/>
                </a:solidFill>
                <a:latin typeface="Helvetica Light"/>
              </a:rPr>
              <a:t>Je nach Vereinbarung mit </a:t>
            </a:r>
            <a:r>
              <a:rPr lang="de-DE" sz="2000" err="1">
                <a:solidFill>
                  <a:srgbClr val="3C3C3B"/>
                </a:solidFill>
                <a:latin typeface="Helvetica Light"/>
              </a:rPr>
              <a:t>dem:der</a:t>
            </a:r>
            <a:r>
              <a:rPr lang="de-DE" sz="2000">
                <a:solidFill>
                  <a:srgbClr val="3C3C3B"/>
                </a:solidFill>
                <a:latin typeface="Helvetica Light"/>
              </a:rPr>
              <a:t> </a:t>
            </a:r>
            <a:r>
              <a:rPr lang="de-DE" sz="2000" err="1">
                <a:solidFill>
                  <a:srgbClr val="3C3C3B"/>
                </a:solidFill>
                <a:latin typeface="Helvetica Light"/>
              </a:rPr>
              <a:t>Arbeitgeber:in</a:t>
            </a:r>
            <a:r>
              <a:rPr lang="de-DE" sz="2000">
                <a:solidFill>
                  <a:srgbClr val="3C3C3B"/>
                </a:solidFill>
                <a:latin typeface="Helvetica Light"/>
              </a:rPr>
              <a:t> werden Ihnen bis zu 8</a:t>
            </a:r>
            <a:r>
              <a:rPr lang="de-DE" sz="2000">
                <a:solidFill>
                  <a:srgbClr val="3C3C3B"/>
                </a:solidFill>
                <a:latin typeface="Helvetica Light"/>
                <a:cs typeface="Helvetica"/>
              </a:rPr>
              <a:t>,00 </a:t>
            </a:r>
            <a:r>
              <a:rPr lang="de-DE" sz="2000">
                <a:solidFill>
                  <a:srgbClr val="3C3C3B"/>
                </a:solidFill>
                <a:latin typeface="Helvetica"/>
                <a:cs typeface="Helvetica"/>
              </a:rPr>
              <a:t>€</a:t>
            </a:r>
            <a:r>
              <a:rPr lang="de-DE" sz="2000">
                <a:solidFill>
                  <a:srgbClr val="3C3C3B"/>
                </a:solidFill>
                <a:latin typeface="Helvetica Light"/>
              </a:rPr>
              <a:t> am Tag netto erstattet.</a:t>
            </a:r>
            <a:br>
              <a:rPr lang="de-DE" sz="2000">
                <a:solidFill>
                  <a:srgbClr val="3C3C3B"/>
                </a:solidFill>
                <a:latin typeface="Helvetica Light"/>
              </a:rPr>
            </a:br>
            <a:br>
              <a:rPr lang="de-DE" sz="2000">
                <a:solidFill>
                  <a:srgbClr val="3C3C3B"/>
                </a:solidFill>
                <a:latin typeface="Helvetica Light"/>
              </a:rPr>
            </a:br>
            <a:r>
              <a:rPr lang="de-DE" sz="2000">
                <a:solidFill>
                  <a:srgbClr val="3C3C3B"/>
                </a:solidFill>
                <a:latin typeface="Helvetica Light"/>
              </a:rPr>
              <a:t>Der monatlich zur Verfügung stehende, kumulierte Betrag wird in der Lunchit App als Budget ausgewiesen.</a:t>
            </a:r>
            <a:endParaRPr lang="de-DE" sz="2000">
              <a:solidFill>
                <a:srgbClr val="3C3C3B"/>
              </a:solidFill>
              <a:latin typeface="Helvetica Light" panose="020B0403020202020204" pitchFamily="34" charset="0"/>
              <a:cs typeface="Heebo Medium" pitchFamily="2" charset="-79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08448D6-940B-D14F-B774-76CB9F2303DC}"/>
              </a:ext>
            </a:extLst>
          </p:cNvPr>
          <p:cNvSpPr txBox="1"/>
          <p:nvPr/>
        </p:nvSpPr>
        <p:spPr>
          <a:xfrm>
            <a:off x="9714756" y="4117038"/>
            <a:ext cx="368438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Nutzen Sie Lunchit für sich alleine, mit </a:t>
            </a:r>
            <a:r>
              <a:rPr lang="de-DE" sz="2000" err="1">
                <a:solidFill>
                  <a:srgbClr val="3C3C3B"/>
                </a:solidFill>
                <a:latin typeface="Helvetica Light"/>
                <a:cs typeface="Heebo Medium"/>
              </a:rPr>
              <a:t>Partner:in</a:t>
            </a:r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, </a:t>
            </a:r>
            <a:r>
              <a:rPr lang="de-DE" sz="2000" err="1">
                <a:solidFill>
                  <a:srgbClr val="3C3C3B"/>
                </a:solidFill>
                <a:latin typeface="Helvetica Light"/>
                <a:cs typeface="Heebo Medium"/>
              </a:rPr>
              <a:t>Freund:innen</a:t>
            </a:r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 oder </a:t>
            </a:r>
            <a:r>
              <a:rPr lang="de-DE" sz="2000" err="1">
                <a:solidFill>
                  <a:srgbClr val="3C3C3B"/>
                </a:solidFill>
                <a:latin typeface="Helvetica Light"/>
                <a:cs typeface="Heebo Medium"/>
              </a:rPr>
              <a:t>Kund:innen</a:t>
            </a:r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.</a:t>
            </a:r>
          </a:p>
          <a:p>
            <a:endParaRPr lang="de-DE" sz="2000">
              <a:solidFill>
                <a:srgbClr val="3C3C3B"/>
              </a:solidFill>
              <a:latin typeface="Helvetica Light" panose="020B0403020202020204" pitchFamily="34" charset="0"/>
              <a:cs typeface="Heebo Medium" pitchFamily="2" charset="-79"/>
            </a:endParaRPr>
          </a:p>
          <a:p>
            <a:r>
              <a:rPr lang="de-DE" sz="2000">
                <a:solidFill>
                  <a:srgbClr val="3C3C3B"/>
                </a:solidFill>
                <a:latin typeface="Helvetica Light"/>
              </a:rPr>
              <a:t>Sie können die gesamte Rechnung einreichen und müssen die Beträge der anderen Person(en) nicht abziehen.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CEDF6B2-1E24-EA4C-9052-95DE178B43AF}"/>
              </a:ext>
            </a:extLst>
          </p:cNvPr>
          <p:cNvSpPr txBox="1"/>
          <p:nvPr/>
        </p:nvSpPr>
        <p:spPr>
          <a:xfrm>
            <a:off x="5525578" y="4117038"/>
            <a:ext cx="368438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Ob zum Frühstück, Mittags, zum Dinner oder zwischendurch, zu Arbeitstagen oder an Wochenenden – Lunchit Flex ist jeden Tag und zu jeder Tageszeit nutzbar. </a:t>
            </a:r>
            <a:endParaRPr lang="de-DE" sz="2000">
              <a:solidFill>
                <a:srgbClr val="3C3C3B"/>
              </a:solidFill>
              <a:latin typeface="Helvetica Light" panose="020B0403020202020204" pitchFamily="34" charset="0"/>
              <a:cs typeface="Heebo Medium" pitchFamily="2" charset="-79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7BBE8E4-A303-B340-8123-B3B1DDACDC45}"/>
              </a:ext>
            </a:extLst>
          </p:cNvPr>
          <p:cNvSpPr txBox="1"/>
          <p:nvPr/>
        </p:nvSpPr>
        <p:spPr>
          <a:xfrm>
            <a:off x="13903933" y="4117038"/>
            <a:ext cx="3648850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000">
                <a:solidFill>
                  <a:srgbClr val="3C3C3B"/>
                </a:solidFill>
                <a:latin typeface="Helvetica Light"/>
              </a:rPr>
              <a:t>Lunchit Flex ist in allen Gastronomiebetrieben* in Österreich nutzbar.</a:t>
            </a:r>
          </a:p>
          <a:p>
            <a:r>
              <a:rPr lang="de-DE" sz="2000">
                <a:solidFill>
                  <a:srgbClr val="3C3C3B"/>
                </a:solidFill>
                <a:latin typeface="Helvetica Light"/>
              </a:rPr>
              <a:t>Grundvoraussetzung ist nur die Ausstellung eines Rechnungsbelegs.</a:t>
            </a:r>
          </a:p>
          <a:p>
            <a:endParaRPr lang="de-DE" sz="2000">
              <a:solidFill>
                <a:srgbClr val="3C3C3B"/>
              </a:solidFill>
              <a:latin typeface="Helvetica Light"/>
            </a:endParaRPr>
          </a:p>
          <a:p>
            <a:r>
              <a:rPr lang="de-DE" sz="2000">
                <a:solidFill>
                  <a:srgbClr val="3C3C3B"/>
                </a:solidFill>
                <a:latin typeface="Helvetica Light"/>
              </a:rPr>
              <a:t>*Bitte reichen Sie keine Belege von Supermärkten, Lebensmittelgeschäften oder Imbissen ein, da </a:t>
            </a:r>
            <a:r>
              <a:rPr lang="de-DE" sz="2000" err="1">
                <a:solidFill>
                  <a:srgbClr val="3C3C3B"/>
                </a:solidFill>
                <a:latin typeface="Helvetica Light"/>
              </a:rPr>
              <a:t>Ihr:e</a:t>
            </a:r>
            <a:r>
              <a:rPr lang="de-DE" sz="2000">
                <a:solidFill>
                  <a:srgbClr val="3C3C3B"/>
                </a:solidFill>
                <a:latin typeface="Helvetica Light"/>
              </a:rPr>
              <a:t> </a:t>
            </a:r>
            <a:r>
              <a:rPr lang="de-DE" sz="2000" err="1">
                <a:solidFill>
                  <a:srgbClr val="3C3C3B"/>
                </a:solidFill>
                <a:latin typeface="Helvetica Light"/>
              </a:rPr>
              <a:t>Arbeitgeber:in</a:t>
            </a:r>
            <a:r>
              <a:rPr lang="de-DE" sz="2000">
                <a:solidFill>
                  <a:srgbClr val="3C3C3B"/>
                </a:solidFill>
                <a:latin typeface="Helvetica Light"/>
              </a:rPr>
              <a:t> sich für die Bezuschussung der Kategorie „Gastronomie“ entschieden hat.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0BA9B147-09AA-C846-93DF-FD6963DBD49D}"/>
              </a:ext>
            </a:extLst>
          </p:cNvPr>
          <p:cNvSpPr txBox="1"/>
          <p:nvPr/>
        </p:nvSpPr>
        <p:spPr>
          <a:xfrm>
            <a:off x="0" y="941111"/>
            <a:ext cx="18288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7426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5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rPr>
              <a:t>Wann kann ich Lunchit Flex nutzen?</a:t>
            </a:r>
          </a:p>
        </p:txBody>
      </p: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3C5C4CB6-4044-114E-A90D-088521687D3A}"/>
              </a:ext>
            </a:extLst>
          </p:cNvPr>
          <p:cNvCxnSpPr>
            <a:cxnSpLocks/>
          </p:cNvCxnSpPr>
          <p:nvPr/>
        </p:nvCxnSpPr>
        <p:spPr>
          <a:xfrm>
            <a:off x="13563599" y="2580783"/>
            <a:ext cx="0" cy="619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09DCB464-A34D-DD41-BFD5-93D2F5C5C834}"/>
              </a:ext>
            </a:extLst>
          </p:cNvPr>
          <p:cNvCxnSpPr>
            <a:cxnSpLocks/>
          </p:cNvCxnSpPr>
          <p:nvPr/>
        </p:nvCxnSpPr>
        <p:spPr>
          <a:xfrm>
            <a:off x="9347200" y="2519164"/>
            <a:ext cx="0" cy="619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A9582633-FF6E-2248-B3F5-99CFEEE069E3}"/>
              </a:ext>
            </a:extLst>
          </p:cNvPr>
          <p:cNvCxnSpPr>
            <a:cxnSpLocks/>
          </p:cNvCxnSpPr>
          <p:nvPr/>
        </p:nvCxnSpPr>
        <p:spPr>
          <a:xfrm>
            <a:off x="4978399" y="2467830"/>
            <a:ext cx="0" cy="619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hape 2526">
            <a:extLst>
              <a:ext uri="{FF2B5EF4-FFF2-40B4-BE49-F238E27FC236}">
                <a16:creationId xmlns:a16="http://schemas.microsoft.com/office/drawing/2014/main" id="{DC71C5B6-7B15-4026-BDA8-C746B9018C36}"/>
              </a:ext>
            </a:extLst>
          </p:cNvPr>
          <p:cNvSpPr/>
          <p:nvPr/>
        </p:nvSpPr>
        <p:spPr>
          <a:xfrm>
            <a:off x="6374972" y="2446482"/>
            <a:ext cx="1260000" cy="12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19" name="Shape 2617">
            <a:extLst>
              <a:ext uri="{FF2B5EF4-FFF2-40B4-BE49-F238E27FC236}">
                <a16:creationId xmlns:a16="http://schemas.microsoft.com/office/drawing/2014/main" id="{3C50D06C-6C2B-4FF9-90F2-62B4C674554B}"/>
              </a:ext>
            </a:extLst>
          </p:cNvPr>
          <p:cNvSpPr/>
          <p:nvPr/>
        </p:nvSpPr>
        <p:spPr>
          <a:xfrm>
            <a:off x="10722079" y="2590482"/>
            <a:ext cx="1224000" cy="97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20" name="Shape 2794">
            <a:extLst>
              <a:ext uri="{FF2B5EF4-FFF2-40B4-BE49-F238E27FC236}">
                <a16:creationId xmlns:a16="http://schemas.microsoft.com/office/drawing/2014/main" id="{A8AEAE86-B2B1-4796-B5C0-19220E1BFC48}"/>
              </a:ext>
            </a:extLst>
          </p:cNvPr>
          <p:cNvSpPr/>
          <p:nvPr/>
        </p:nvSpPr>
        <p:spPr>
          <a:xfrm>
            <a:off x="2027865" y="2446482"/>
            <a:ext cx="1260000" cy="12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535" y="7724"/>
                </a:moveTo>
                <a:cubicBezTo>
                  <a:pt x="12082" y="7724"/>
                  <a:pt x="12586" y="7961"/>
                  <a:pt x="13047" y="8436"/>
                </a:cubicBezTo>
                <a:lnTo>
                  <a:pt x="13544" y="7424"/>
                </a:lnTo>
                <a:cubicBezTo>
                  <a:pt x="12888" y="6964"/>
                  <a:pt x="12248" y="6734"/>
                  <a:pt x="11621" y="6734"/>
                </a:cubicBezTo>
                <a:cubicBezTo>
                  <a:pt x="10757" y="6734"/>
                  <a:pt x="10048" y="7019"/>
                  <a:pt x="9494" y="7590"/>
                </a:cubicBezTo>
                <a:cubicBezTo>
                  <a:pt x="9019" y="8087"/>
                  <a:pt x="8691" y="8762"/>
                  <a:pt x="8510" y="9615"/>
                </a:cubicBezTo>
                <a:lnTo>
                  <a:pt x="7938" y="9615"/>
                </a:lnTo>
                <a:lnTo>
                  <a:pt x="7658" y="10327"/>
                </a:lnTo>
                <a:lnTo>
                  <a:pt x="8435" y="10327"/>
                </a:lnTo>
                <a:cubicBezTo>
                  <a:pt x="8428" y="10409"/>
                  <a:pt x="8423" y="10483"/>
                  <a:pt x="8419" y="10549"/>
                </a:cubicBezTo>
                <a:cubicBezTo>
                  <a:pt x="8415" y="10616"/>
                  <a:pt x="8414" y="10675"/>
                  <a:pt x="8414" y="10727"/>
                </a:cubicBezTo>
                <a:cubicBezTo>
                  <a:pt x="8414" y="10794"/>
                  <a:pt x="8415" y="10857"/>
                  <a:pt x="8419" y="10916"/>
                </a:cubicBezTo>
                <a:cubicBezTo>
                  <a:pt x="8423" y="10976"/>
                  <a:pt x="8428" y="11032"/>
                  <a:pt x="8435" y="11083"/>
                </a:cubicBezTo>
                <a:lnTo>
                  <a:pt x="7949" y="11083"/>
                </a:lnTo>
                <a:lnTo>
                  <a:pt x="7658" y="11784"/>
                </a:lnTo>
                <a:lnTo>
                  <a:pt x="8489" y="11784"/>
                </a:lnTo>
                <a:cubicBezTo>
                  <a:pt x="8604" y="12674"/>
                  <a:pt x="8896" y="13382"/>
                  <a:pt x="9364" y="13908"/>
                </a:cubicBezTo>
                <a:cubicBezTo>
                  <a:pt x="9904" y="14517"/>
                  <a:pt x="10656" y="14821"/>
                  <a:pt x="11621" y="14821"/>
                </a:cubicBezTo>
                <a:cubicBezTo>
                  <a:pt x="12219" y="14821"/>
                  <a:pt x="12762" y="14658"/>
                  <a:pt x="13252" y="14331"/>
                </a:cubicBezTo>
                <a:lnTo>
                  <a:pt x="13252" y="13097"/>
                </a:lnTo>
                <a:cubicBezTo>
                  <a:pt x="12978" y="13356"/>
                  <a:pt x="12733" y="13542"/>
                  <a:pt x="12517" y="13653"/>
                </a:cubicBezTo>
                <a:cubicBezTo>
                  <a:pt x="12280" y="13772"/>
                  <a:pt x="11981" y="13831"/>
                  <a:pt x="11621" y="13831"/>
                </a:cubicBezTo>
                <a:cubicBezTo>
                  <a:pt x="11067" y="13831"/>
                  <a:pt x="10627" y="13620"/>
                  <a:pt x="10304" y="13197"/>
                </a:cubicBezTo>
                <a:cubicBezTo>
                  <a:pt x="10023" y="12855"/>
                  <a:pt x="9839" y="12385"/>
                  <a:pt x="9753" y="11784"/>
                </a:cubicBezTo>
                <a:lnTo>
                  <a:pt x="11924" y="11784"/>
                </a:lnTo>
                <a:lnTo>
                  <a:pt x="12193" y="11083"/>
                </a:lnTo>
                <a:lnTo>
                  <a:pt x="9699" y="11083"/>
                </a:lnTo>
                <a:cubicBezTo>
                  <a:pt x="9692" y="11046"/>
                  <a:pt x="9688" y="10932"/>
                  <a:pt x="9688" y="10739"/>
                </a:cubicBezTo>
                <a:lnTo>
                  <a:pt x="9688" y="10483"/>
                </a:lnTo>
                <a:cubicBezTo>
                  <a:pt x="9688" y="10416"/>
                  <a:pt x="9692" y="10364"/>
                  <a:pt x="9699" y="10327"/>
                </a:cubicBezTo>
                <a:lnTo>
                  <a:pt x="12344" y="10327"/>
                </a:lnTo>
                <a:lnTo>
                  <a:pt x="12626" y="9615"/>
                </a:lnTo>
                <a:lnTo>
                  <a:pt x="9775" y="9615"/>
                </a:lnTo>
                <a:cubicBezTo>
                  <a:pt x="9868" y="9096"/>
                  <a:pt x="10051" y="8662"/>
                  <a:pt x="10325" y="8314"/>
                </a:cubicBezTo>
                <a:cubicBezTo>
                  <a:pt x="10649" y="7920"/>
                  <a:pt x="11052" y="7724"/>
                  <a:pt x="11535" y="7724"/>
                </a:cubicBezTo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DDD88903-02E2-48C9-A658-103958C895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1203" y="2590482"/>
            <a:ext cx="1228932" cy="94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2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>
            <a:extLst>
              <a:ext uri="{FF2B5EF4-FFF2-40B4-BE49-F238E27FC236}">
                <a16:creationId xmlns:a16="http://schemas.microsoft.com/office/drawing/2014/main" id="{BA84ACD9-2BFC-C745-8AB2-D5C0BDA57D36}"/>
              </a:ext>
            </a:extLst>
          </p:cNvPr>
          <p:cNvSpPr/>
          <p:nvPr/>
        </p:nvSpPr>
        <p:spPr>
          <a:xfrm>
            <a:off x="12161744" y="4712386"/>
            <a:ext cx="4410096" cy="186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Jetzt direkt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Kunde werden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 </a:t>
            </a:r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und Ihre Mitarbeiter noch heute begeistern oder unverbindlich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anfragen</a:t>
            </a:r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! </a:t>
            </a:r>
          </a:p>
          <a:p>
            <a:pPr algn="ctr"/>
            <a:endParaRPr lang="de-DE">
              <a:solidFill>
                <a:schemeClr val="bg1"/>
              </a:solidFill>
              <a:latin typeface="Helvetica" pitchFamily="2" charset="0"/>
              <a:cs typeface="Heebo Medium" pitchFamily="2" charset="-79"/>
            </a:endParaRPr>
          </a:p>
          <a:p>
            <a:pPr algn="ctr"/>
            <a:r>
              <a:rPr lang="de-DE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Mehr Infos unter: </a:t>
            </a:r>
            <a:r>
              <a:rPr lang="de-DE" b="1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www.spendit.de</a:t>
            </a:r>
            <a:endParaRPr lang="de-DE" b="1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de-DE" sz="2501" u="sng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4FD9EB-DCB8-C344-8490-2059278DC85A}"/>
              </a:ext>
            </a:extLst>
          </p:cNvPr>
          <p:cNvSpPr/>
          <p:nvPr/>
        </p:nvSpPr>
        <p:spPr>
          <a:xfrm>
            <a:off x="2" y="9824416"/>
            <a:ext cx="18288000" cy="518291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C942137-2998-BB41-B757-C482E6B9B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042" y="9763106"/>
            <a:ext cx="2107841" cy="64902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ADAB367-6429-8842-9D9B-62AE50AAF2FA}"/>
              </a:ext>
            </a:extLst>
          </p:cNvPr>
          <p:cNvSpPr txBox="1"/>
          <p:nvPr/>
        </p:nvSpPr>
        <p:spPr>
          <a:xfrm>
            <a:off x="1072097" y="4112678"/>
            <a:ext cx="38047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Wenn sich Non-food Produkte oder Alkohol auf dem Beleg befinden, </a:t>
            </a:r>
            <a:r>
              <a:rPr lang="de-DE" sz="2000">
                <a:latin typeface="Helvetica" pitchFamily="2" charset="0"/>
                <a:cs typeface="Heebo Medium" pitchFamily="2" charset="-79"/>
              </a:rPr>
              <a:t>reduzieren</a:t>
            </a:r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 Sie bitte manuell den </a:t>
            </a:r>
            <a:r>
              <a:rPr lang="de-DE" sz="2000">
                <a:latin typeface="Helvetica" pitchFamily="2" charset="0"/>
                <a:cs typeface="Heebo Medium" pitchFamily="2" charset="-79"/>
              </a:rPr>
              <a:t>Rechnungsbetrag</a:t>
            </a:r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 in der App um diese Artikel.</a:t>
            </a:r>
          </a:p>
          <a:p>
            <a:endParaRPr lang="de-DE" sz="2000">
              <a:latin typeface="Helvetica Light" panose="020B0403020202020204" pitchFamily="34" charset="0"/>
              <a:cs typeface="Heebo Medium" pitchFamily="2" charset="-79"/>
            </a:endParaRPr>
          </a:p>
          <a:p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Bsp.: Beleg für 47,00 € </a:t>
            </a:r>
            <a:br>
              <a:rPr lang="de-DE" sz="2000">
                <a:latin typeface="Helvetica Light" panose="020B0403020202020204" pitchFamily="34" charset="0"/>
                <a:cs typeface="Heebo Medium" pitchFamily="2" charset="-79"/>
              </a:rPr>
            </a:br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(40 € Essen, 1 Packung Zigaretten) Belegsumme in der App um 7,00 € auf 40 € reduzieren und einreichen.</a:t>
            </a:r>
          </a:p>
          <a:p>
            <a:endParaRPr lang="de-DE" sz="2000">
              <a:latin typeface="Helvetica Light" panose="020B0403020202020204" pitchFamily="34" charset="0"/>
              <a:cs typeface="Heebo Medium" pitchFamily="2" charset="-79"/>
            </a:endParaRPr>
          </a:p>
          <a:p>
            <a:r>
              <a:rPr lang="de-DE" sz="2000">
                <a:solidFill>
                  <a:srgbClr val="7030A0"/>
                </a:solidFill>
                <a:latin typeface="Helvetica Light" panose="020B0403020202020204" pitchFamily="34" charset="0"/>
                <a:cs typeface="Heebo Medium" pitchFamily="2" charset="-79"/>
              </a:rPr>
              <a:t>Das ist notwendig, um die Steuerfreiheit des Zuschusses zu garantieren!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08448D6-940B-D14F-B774-76CB9F2303DC}"/>
              </a:ext>
            </a:extLst>
          </p:cNvPr>
          <p:cNvSpPr txBox="1"/>
          <p:nvPr/>
        </p:nvSpPr>
        <p:spPr>
          <a:xfrm>
            <a:off x="9714756" y="4117038"/>
            <a:ext cx="36843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So klappt das Scannen am besten: Fotografieren Sie den Beleg auf </a:t>
            </a:r>
            <a:r>
              <a:rPr lang="de-DE" sz="2000">
                <a:latin typeface="Helvetica" pitchFamily="2" charset="0"/>
                <a:cs typeface="Heebo Medium" pitchFamily="2" charset="-79"/>
              </a:rPr>
              <a:t>dunklem Hintergrund</a:t>
            </a:r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.</a:t>
            </a:r>
          </a:p>
          <a:p>
            <a:endParaRPr lang="de-DE" sz="2000">
              <a:latin typeface="Helvetica Light" panose="020B0403020202020204" pitchFamily="34" charset="0"/>
              <a:cs typeface="Heebo Medium" pitchFamily="2" charset="-79"/>
            </a:endParaRPr>
          </a:p>
          <a:p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Große Belege können Sie einfach falten, so dass sie besser zu fotografieren sind.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CEDF6B2-1E24-EA4C-9052-95DE178B43AF}"/>
              </a:ext>
            </a:extLst>
          </p:cNvPr>
          <p:cNvSpPr txBox="1"/>
          <p:nvPr/>
        </p:nvSpPr>
        <p:spPr>
          <a:xfrm>
            <a:off x="5525578" y="4117038"/>
            <a:ext cx="3684385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000">
                <a:solidFill>
                  <a:srgbClr val="3C3C3B"/>
                </a:solidFill>
                <a:latin typeface="Helvetica"/>
                <a:cs typeface="Heebo Medium"/>
              </a:rPr>
              <a:t>Sammelrechnungen</a:t>
            </a:r>
            <a:r>
              <a:rPr lang="de-DE" sz="2000">
                <a:solidFill>
                  <a:srgbClr val="3C3C3B"/>
                </a:solidFill>
                <a:latin typeface="Helvetica Light"/>
                <a:cs typeface="Heebo Medium"/>
              </a:rPr>
              <a:t> können von allen Kolleg:innen gescannt werden, deren Essen auf der Rechnung enthalten ist. Der Betrag ist bei Bedarf aber manuell auf die eigene Konsumation zu ändern.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7BBE8E4-A303-B340-8123-B3B1DDACDC45}"/>
              </a:ext>
            </a:extLst>
          </p:cNvPr>
          <p:cNvSpPr txBox="1"/>
          <p:nvPr/>
        </p:nvSpPr>
        <p:spPr>
          <a:xfrm>
            <a:off x="13903933" y="4117038"/>
            <a:ext cx="36488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Sie müssen Ihre </a:t>
            </a:r>
            <a:r>
              <a:rPr lang="de-DE" sz="2000">
                <a:latin typeface="Helvetica" pitchFamily="2" charset="0"/>
                <a:cs typeface="Heebo Medium" pitchFamily="2" charset="-79"/>
              </a:rPr>
              <a:t>Belege nicht aufbewahren</a:t>
            </a:r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, wir speichern alles sicher ab. Über die App können Sie Ihre eingereichten Belege jederzeit einsehen, bearbeiten oder löschen – </a:t>
            </a:r>
            <a:r>
              <a:rPr lang="de-DE" sz="2000">
                <a:latin typeface="Helvetica" pitchFamily="2" charset="0"/>
                <a:cs typeface="Heebo Medium" pitchFamily="2" charset="-79"/>
              </a:rPr>
              <a:t>immer bis zum Monatsende</a:t>
            </a:r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.</a:t>
            </a:r>
          </a:p>
          <a:p>
            <a:endParaRPr lang="de-DE" sz="2000">
              <a:latin typeface="Helvetica Light" panose="020B0403020202020204" pitchFamily="34" charset="0"/>
              <a:cs typeface="Heebo Medium" pitchFamily="2" charset="-79"/>
            </a:endParaRPr>
          </a:p>
          <a:p>
            <a:r>
              <a:rPr lang="de-DE" sz="2000">
                <a:latin typeface="Helvetica Light" panose="020B0403020202020204" pitchFamily="34" charset="0"/>
                <a:cs typeface="Heebo Medium" pitchFamily="2" charset="-79"/>
              </a:rPr>
              <a:t>Sie werden zum Monatsende sowohl in der App als auch per E-Mail an die rechtzeitige Belegeinreichung erinnert (optional).</a:t>
            </a:r>
            <a:endParaRPr lang="de-DE">
              <a:latin typeface="Helvetica Light" panose="020B0403020202020204" pitchFamily="34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0BA9B147-09AA-C846-93DF-FD6963DBD49D}"/>
              </a:ext>
            </a:extLst>
          </p:cNvPr>
          <p:cNvSpPr txBox="1"/>
          <p:nvPr/>
        </p:nvSpPr>
        <p:spPr>
          <a:xfrm>
            <a:off x="0" y="941111"/>
            <a:ext cx="18288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7426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5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rPr>
              <a:t>Was muss ich beim Einreichen der Belege beachten?</a:t>
            </a:r>
          </a:p>
        </p:txBody>
      </p:sp>
      <p:sp>
        <p:nvSpPr>
          <p:cNvPr id="20" name="Shape 2550">
            <a:extLst>
              <a:ext uri="{FF2B5EF4-FFF2-40B4-BE49-F238E27FC236}">
                <a16:creationId xmlns:a16="http://schemas.microsoft.com/office/drawing/2014/main" id="{ACA62784-D6F2-2145-A344-17E56841F016}"/>
              </a:ext>
            </a:extLst>
          </p:cNvPr>
          <p:cNvSpPr/>
          <p:nvPr/>
        </p:nvSpPr>
        <p:spPr>
          <a:xfrm>
            <a:off x="2057429" y="2467830"/>
            <a:ext cx="1260000" cy="12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31" name="Shape 2655">
            <a:extLst>
              <a:ext uri="{FF2B5EF4-FFF2-40B4-BE49-F238E27FC236}">
                <a16:creationId xmlns:a16="http://schemas.microsoft.com/office/drawing/2014/main" id="{62AF719E-AD00-4A45-9F96-059D03B18385}"/>
              </a:ext>
            </a:extLst>
          </p:cNvPr>
          <p:cNvSpPr/>
          <p:nvPr/>
        </p:nvSpPr>
        <p:spPr>
          <a:xfrm>
            <a:off x="10613545" y="2670026"/>
            <a:ext cx="1368000" cy="104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0800" y="1200"/>
                </a:ln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10800" y="0"/>
                </a:ln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32" name="Shape 2828">
            <a:extLst>
              <a:ext uri="{FF2B5EF4-FFF2-40B4-BE49-F238E27FC236}">
                <a16:creationId xmlns:a16="http://schemas.microsoft.com/office/drawing/2014/main" id="{546E22B1-890F-A949-BBD7-379912A88788}"/>
              </a:ext>
            </a:extLst>
          </p:cNvPr>
          <p:cNvSpPr/>
          <p:nvPr/>
        </p:nvSpPr>
        <p:spPr>
          <a:xfrm>
            <a:off x="6592450" y="2480949"/>
            <a:ext cx="1088728" cy="129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2400" y="13745"/>
                </a:lnTo>
                <a:lnTo>
                  <a:pt x="2400" y="14727"/>
                </a:lnTo>
                <a:lnTo>
                  <a:pt x="14400" y="14727"/>
                </a:lnTo>
                <a:cubicBezTo>
                  <a:pt x="14400" y="14727"/>
                  <a:pt x="14400" y="13745"/>
                  <a:pt x="14400" y="13745"/>
                </a:cubicBezTo>
                <a:close/>
                <a:moveTo>
                  <a:pt x="15600" y="20092"/>
                </a:moveTo>
                <a:lnTo>
                  <a:pt x="13624" y="18798"/>
                </a:lnTo>
                <a:cubicBezTo>
                  <a:pt x="13515" y="18710"/>
                  <a:pt x="13366" y="18655"/>
                  <a:pt x="13200" y="18655"/>
                </a:cubicBezTo>
                <a:cubicBezTo>
                  <a:pt x="13035" y="18655"/>
                  <a:pt x="12885" y="18710"/>
                  <a:pt x="12776" y="18798"/>
                </a:cubicBezTo>
                <a:lnTo>
                  <a:pt x="10800" y="20415"/>
                </a:lnTo>
                <a:lnTo>
                  <a:pt x="8824" y="18798"/>
                </a:lnTo>
                <a:cubicBezTo>
                  <a:pt x="8716" y="18710"/>
                  <a:pt x="8566" y="18655"/>
                  <a:pt x="8400" y="18655"/>
                </a:cubicBezTo>
                <a:cubicBezTo>
                  <a:pt x="8235" y="18655"/>
                  <a:pt x="8085" y="18710"/>
                  <a:pt x="7976" y="18798"/>
                </a:cubicBezTo>
                <a:lnTo>
                  <a:pt x="6000" y="20415"/>
                </a:lnTo>
                <a:lnTo>
                  <a:pt x="4024" y="18798"/>
                </a:lnTo>
                <a:cubicBezTo>
                  <a:pt x="3915" y="18710"/>
                  <a:pt x="3766" y="18655"/>
                  <a:pt x="3600" y="18655"/>
                </a:cubicBezTo>
                <a:cubicBezTo>
                  <a:pt x="3435" y="18655"/>
                  <a:pt x="3285" y="18710"/>
                  <a:pt x="3176" y="18798"/>
                </a:cubicBezTo>
                <a:lnTo>
                  <a:pt x="1200" y="20092"/>
                </a:lnTo>
                <a:lnTo>
                  <a:pt x="1200" y="3927"/>
                </a:lnTo>
                <a:lnTo>
                  <a:pt x="15600" y="3927"/>
                </a:lnTo>
                <a:cubicBezTo>
                  <a:pt x="15600" y="3927"/>
                  <a:pt x="15600" y="20092"/>
                  <a:pt x="15600" y="20092"/>
                </a:cubicBezTo>
                <a:close/>
                <a:moveTo>
                  <a:pt x="16200" y="2945"/>
                </a:moveTo>
                <a:lnTo>
                  <a:pt x="600" y="2945"/>
                </a:lnTo>
                <a:cubicBezTo>
                  <a:pt x="268" y="2945"/>
                  <a:pt x="0" y="3165"/>
                  <a:pt x="0" y="3436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766" y="21600"/>
                  <a:pt x="916" y="21545"/>
                  <a:pt x="1024" y="21456"/>
                </a:cubicBezTo>
                <a:lnTo>
                  <a:pt x="3553" y="19801"/>
                </a:lnTo>
                <a:lnTo>
                  <a:pt x="5576" y="21456"/>
                </a:lnTo>
                <a:cubicBezTo>
                  <a:pt x="5684" y="21545"/>
                  <a:pt x="5834" y="21600"/>
                  <a:pt x="6000" y="21600"/>
                </a:cubicBezTo>
                <a:cubicBezTo>
                  <a:pt x="6166" y="21600"/>
                  <a:pt x="6316" y="21545"/>
                  <a:pt x="6424" y="21456"/>
                </a:cubicBezTo>
                <a:lnTo>
                  <a:pt x="8400" y="19840"/>
                </a:lnTo>
                <a:lnTo>
                  <a:pt x="10376" y="21456"/>
                </a:lnTo>
                <a:cubicBezTo>
                  <a:pt x="10484" y="21545"/>
                  <a:pt x="10634" y="21600"/>
                  <a:pt x="10800" y="21600"/>
                </a:cubicBezTo>
                <a:cubicBezTo>
                  <a:pt x="10966" y="21600"/>
                  <a:pt x="11116" y="21545"/>
                  <a:pt x="11224" y="21456"/>
                </a:cubicBezTo>
                <a:lnTo>
                  <a:pt x="13247" y="19801"/>
                </a:lnTo>
                <a:lnTo>
                  <a:pt x="15776" y="21456"/>
                </a:lnTo>
                <a:cubicBezTo>
                  <a:pt x="15884" y="21545"/>
                  <a:pt x="16034" y="21600"/>
                  <a:pt x="16200" y="21600"/>
                </a:cubicBezTo>
                <a:cubicBezTo>
                  <a:pt x="16532" y="21600"/>
                  <a:pt x="16800" y="21380"/>
                  <a:pt x="16800" y="21109"/>
                </a:cubicBezTo>
                <a:lnTo>
                  <a:pt x="16800" y="3436"/>
                </a:lnTo>
                <a:cubicBezTo>
                  <a:pt x="16800" y="3165"/>
                  <a:pt x="16532" y="2945"/>
                  <a:pt x="16200" y="2945"/>
                </a:cubicBezTo>
                <a:moveTo>
                  <a:pt x="8400" y="11782"/>
                </a:moveTo>
                <a:lnTo>
                  <a:pt x="2400" y="11782"/>
                </a:lnTo>
                <a:lnTo>
                  <a:pt x="2400" y="12764"/>
                </a:lnTo>
                <a:lnTo>
                  <a:pt x="8400" y="12764"/>
                </a:lnTo>
                <a:cubicBezTo>
                  <a:pt x="8400" y="12764"/>
                  <a:pt x="8400" y="11782"/>
                  <a:pt x="8400" y="11782"/>
                </a:cubicBezTo>
                <a:close/>
                <a:moveTo>
                  <a:pt x="21000" y="0"/>
                </a:moveTo>
                <a:lnTo>
                  <a:pt x="5400" y="0"/>
                </a:lnTo>
                <a:cubicBezTo>
                  <a:pt x="5068" y="0"/>
                  <a:pt x="4800" y="220"/>
                  <a:pt x="4800" y="491"/>
                </a:cubicBezTo>
                <a:lnTo>
                  <a:pt x="4800" y="1964"/>
                </a:lnTo>
                <a:lnTo>
                  <a:pt x="6000" y="1964"/>
                </a:lnTo>
                <a:lnTo>
                  <a:pt x="6000" y="982"/>
                </a:lnTo>
                <a:lnTo>
                  <a:pt x="20400" y="982"/>
                </a:lnTo>
                <a:lnTo>
                  <a:pt x="20400" y="17146"/>
                </a:lnTo>
                <a:lnTo>
                  <a:pt x="18424" y="15853"/>
                </a:lnTo>
                <a:cubicBezTo>
                  <a:pt x="18316" y="15764"/>
                  <a:pt x="18166" y="15709"/>
                  <a:pt x="18000" y="15709"/>
                </a:cubicBezTo>
                <a:lnTo>
                  <a:pt x="18000" y="16894"/>
                </a:lnTo>
                <a:lnTo>
                  <a:pt x="18047" y="16856"/>
                </a:lnTo>
                <a:lnTo>
                  <a:pt x="20576" y="18511"/>
                </a:lnTo>
                <a:cubicBezTo>
                  <a:pt x="20684" y="18599"/>
                  <a:pt x="20834" y="18655"/>
                  <a:pt x="21000" y="18655"/>
                </a:cubicBezTo>
                <a:cubicBezTo>
                  <a:pt x="21332" y="18655"/>
                  <a:pt x="21600" y="18435"/>
                  <a:pt x="21600" y="18164"/>
                </a:cubicBezTo>
                <a:lnTo>
                  <a:pt x="21600" y="491"/>
                </a:lnTo>
                <a:cubicBezTo>
                  <a:pt x="21600" y="220"/>
                  <a:pt x="21332" y="0"/>
                  <a:pt x="21000" y="0"/>
                </a:cubicBezTo>
                <a:moveTo>
                  <a:pt x="10800" y="15709"/>
                </a:moveTo>
                <a:lnTo>
                  <a:pt x="2400" y="15709"/>
                </a:lnTo>
                <a:lnTo>
                  <a:pt x="2400" y="16691"/>
                </a:lnTo>
                <a:lnTo>
                  <a:pt x="10800" y="16691"/>
                </a:lnTo>
                <a:cubicBezTo>
                  <a:pt x="10800" y="16691"/>
                  <a:pt x="10800" y="15709"/>
                  <a:pt x="10800" y="15709"/>
                </a:cubicBezTo>
                <a:close/>
                <a:moveTo>
                  <a:pt x="12000" y="4909"/>
                </a:moveTo>
                <a:lnTo>
                  <a:pt x="10800" y="4909"/>
                </a:lnTo>
                <a:lnTo>
                  <a:pt x="10800" y="9818"/>
                </a:lnTo>
                <a:lnTo>
                  <a:pt x="12000" y="9818"/>
                </a:lnTo>
                <a:cubicBezTo>
                  <a:pt x="12000" y="9818"/>
                  <a:pt x="12000" y="4909"/>
                  <a:pt x="12000" y="4909"/>
                </a:cubicBezTo>
                <a:close/>
                <a:moveTo>
                  <a:pt x="14400" y="4909"/>
                </a:moveTo>
                <a:lnTo>
                  <a:pt x="13200" y="4909"/>
                </a:lnTo>
                <a:lnTo>
                  <a:pt x="13200" y="9818"/>
                </a:lnTo>
                <a:lnTo>
                  <a:pt x="14400" y="9818"/>
                </a:lnTo>
                <a:cubicBezTo>
                  <a:pt x="14400" y="9818"/>
                  <a:pt x="14400" y="4909"/>
                  <a:pt x="14400" y="4909"/>
                </a:cubicBezTo>
                <a:close/>
                <a:moveTo>
                  <a:pt x="7200" y="4909"/>
                </a:moveTo>
                <a:lnTo>
                  <a:pt x="4800" y="4909"/>
                </a:lnTo>
                <a:lnTo>
                  <a:pt x="4800" y="9818"/>
                </a:lnTo>
                <a:lnTo>
                  <a:pt x="7200" y="9818"/>
                </a:lnTo>
                <a:cubicBezTo>
                  <a:pt x="7200" y="9818"/>
                  <a:pt x="7200" y="4909"/>
                  <a:pt x="7200" y="4909"/>
                </a:cubicBezTo>
                <a:close/>
                <a:moveTo>
                  <a:pt x="3600" y="4909"/>
                </a:moveTo>
                <a:lnTo>
                  <a:pt x="2400" y="4909"/>
                </a:lnTo>
                <a:lnTo>
                  <a:pt x="2400" y="9818"/>
                </a:lnTo>
                <a:lnTo>
                  <a:pt x="3600" y="9818"/>
                </a:lnTo>
                <a:cubicBezTo>
                  <a:pt x="3600" y="9818"/>
                  <a:pt x="3600" y="4909"/>
                  <a:pt x="3600" y="4909"/>
                </a:cubicBezTo>
                <a:close/>
                <a:moveTo>
                  <a:pt x="9600" y="4909"/>
                </a:moveTo>
                <a:lnTo>
                  <a:pt x="8400" y="4909"/>
                </a:lnTo>
                <a:lnTo>
                  <a:pt x="8400" y="9818"/>
                </a:lnTo>
                <a:lnTo>
                  <a:pt x="9600" y="9818"/>
                </a:lnTo>
                <a:cubicBezTo>
                  <a:pt x="9600" y="9818"/>
                  <a:pt x="9600" y="4909"/>
                  <a:pt x="9600" y="4909"/>
                </a:cubicBezTo>
                <a:close/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33" name="Shape 2840">
            <a:extLst>
              <a:ext uri="{FF2B5EF4-FFF2-40B4-BE49-F238E27FC236}">
                <a16:creationId xmlns:a16="http://schemas.microsoft.com/office/drawing/2014/main" id="{D666017F-A616-FE49-91EB-CEF9E922379D}"/>
              </a:ext>
            </a:extLst>
          </p:cNvPr>
          <p:cNvSpPr/>
          <p:nvPr/>
        </p:nvSpPr>
        <p:spPr>
          <a:xfrm>
            <a:off x="14839753" y="2519164"/>
            <a:ext cx="1368000" cy="1191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520"/>
                </a:moveTo>
                <a:lnTo>
                  <a:pt x="982" y="20520"/>
                </a:lnTo>
                <a:lnTo>
                  <a:pt x="982" y="14040"/>
                </a:lnTo>
                <a:lnTo>
                  <a:pt x="6907" y="14040"/>
                </a:lnTo>
                <a:cubicBezTo>
                  <a:pt x="7149" y="16170"/>
                  <a:pt x="8798" y="17820"/>
                  <a:pt x="10800" y="17820"/>
                </a:cubicBezTo>
                <a:cubicBezTo>
                  <a:pt x="12802" y="17820"/>
                  <a:pt x="14451" y="16170"/>
                  <a:pt x="14693" y="14040"/>
                </a:cubicBezTo>
                <a:lnTo>
                  <a:pt x="20618" y="14040"/>
                </a:lnTo>
                <a:cubicBezTo>
                  <a:pt x="20618" y="14040"/>
                  <a:pt x="20618" y="20520"/>
                  <a:pt x="20618" y="20520"/>
                </a:cubicBezTo>
                <a:close/>
                <a:moveTo>
                  <a:pt x="21544" y="13261"/>
                </a:moveTo>
                <a:lnTo>
                  <a:pt x="21548" y="13259"/>
                </a:lnTo>
                <a:lnTo>
                  <a:pt x="16639" y="2459"/>
                </a:lnTo>
                <a:lnTo>
                  <a:pt x="16635" y="2461"/>
                </a:lnTo>
                <a:cubicBezTo>
                  <a:pt x="16554" y="2284"/>
                  <a:pt x="16392" y="2160"/>
                  <a:pt x="16200" y="2160"/>
                </a:cubicBezTo>
                <a:lnTo>
                  <a:pt x="15709" y="2160"/>
                </a:lnTo>
                <a:cubicBezTo>
                  <a:pt x="15438" y="2160"/>
                  <a:pt x="15218" y="2402"/>
                  <a:pt x="15218" y="2700"/>
                </a:cubicBezTo>
                <a:cubicBezTo>
                  <a:pt x="15218" y="2999"/>
                  <a:pt x="15438" y="3240"/>
                  <a:pt x="15709" y="3240"/>
                </a:cubicBezTo>
                <a:lnTo>
                  <a:pt x="15897" y="3240"/>
                </a:lnTo>
                <a:lnTo>
                  <a:pt x="20315" y="12960"/>
                </a:lnTo>
                <a:lnTo>
                  <a:pt x="14236" y="12960"/>
                </a:lnTo>
                <a:cubicBezTo>
                  <a:pt x="13965" y="12960"/>
                  <a:pt x="13745" y="13202"/>
                  <a:pt x="13745" y="13500"/>
                </a:cubicBezTo>
                <a:cubicBezTo>
                  <a:pt x="13745" y="15290"/>
                  <a:pt x="12426" y="16740"/>
                  <a:pt x="10800" y="16740"/>
                </a:cubicBezTo>
                <a:cubicBezTo>
                  <a:pt x="9173" y="16740"/>
                  <a:pt x="7855" y="15290"/>
                  <a:pt x="7855" y="13500"/>
                </a:cubicBezTo>
                <a:cubicBezTo>
                  <a:pt x="7855" y="13202"/>
                  <a:pt x="7635" y="12960"/>
                  <a:pt x="7364" y="12960"/>
                </a:cubicBezTo>
                <a:lnTo>
                  <a:pt x="1285" y="12960"/>
                </a:lnTo>
                <a:lnTo>
                  <a:pt x="5703" y="3240"/>
                </a:lnTo>
                <a:lnTo>
                  <a:pt x="5891" y="3240"/>
                </a:lnTo>
                <a:cubicBezTo>
                  <a:pt x="6162" y="3240"/>
                  <a:pt x="6382" y="2999"/>
                  <a:pt x="6382" y="2700"/>
                </a:cubicBezTo>
                <a:cubicBezTo>
                  <a:pt x="6382" y="2402"/>
                  <a:pt x="6162" y="2160"/>
                  <a:pt x="5891" y="2160"/>
                </a:cubicBezTo>
                <a:lnTo>
                  <a:pt x="5400" y="2160"/>
                </a:lnTo>
                <a:cubicBezTo>
                  <a:pt x="5208" y="2160"/>
                  <a:pt x="5046" y="2284"/>
                  <a:pt x="4966" y="2461"/>
                </a:cubicBezTo>
                <a:lnTo>
                  <a:pt x="4961" y="2459"/>
                </a:lnTo>
                <a:lnTo>
                  <a:pt x="52" y="13259"/>
                </a:lnTo>
                <a:lnTo>
                  <a:pt x="57" y="13261"/>
                </a:lnTo>
                <a:cubicBezTo>
                  <a:pt x="23" y="13334"/>
                  <a:pt x="0" y="13413"/>
                  <a:pt x="0" y="13500"/>
                </a:cubicBezTo>
                <a:lnTo>
                  <a:pt x="0" y="21060"/>
                </a:lnTo>
                <a:cubicBezTo>
                  <a:pt x="0" y="21359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59"/>
                  <a:pt x="21600" y="21060"/>
                </a:cubicBezTo>
                <a:lnTo>
                  <a:pt x="21600" y="13500"/>
                </a:lnTo>
                <a:cubicBezTo>
                  <a:pt x="21600" y="13413"/>
                  <a:pt x="21577" y="13334"/>
                  <a:pt x="21544" y="13261"/>
                </a:cubicBezTo>
                <a:moveTo>
                  <a:pt x="7855" y="4320"/>
                </a:moveTo>
                <a:cubicBezTo>
                  <a:pt x="7990" y="4320"/>
                  <a:pt x="8113" y="4260"/>
                  <a:pt x="8202" y="4162"/>
                </a:cubicBezTo>
                <a:lnTo>
                  <a:pt x="10309" y="1844"/>
                </a:lnTo>
                <a:lnTo>
                  <a:pt x="10309" y="12420"/>
                </a:lnTo>
                <a:cubicBezTo>
                  <a:pt x="10309" y="12719"/>
                  <a:pt x="10529" y="12960"/>
                  <a:pt x="10800" y="12960"/>
                </a:cubicBezTo>
                <a:cubicBezTo>
                  <a:pt x="11071" y="12960"/>
                  <a:pt x="11291" y="12719"/>
                  <a:pt x="11291" y="12420"/>
                </a:cubicBezTo>
                <a:lnTo>
                  <a:pt x="11291" y="1844"/>
                </a:lnTo>
                <a:lnTo>
                  <a:pt x="13398" y="4162"/>
                </a:lnTo>
                <a:cubicBezTo>
                  <a:pt x="13487" y="4260"/>
                  <a:pt x="13610" y="4320"/>
                  <a:pt x="13745" y="4320"/>
                </a:cubicBezTo>
                <a:cubicBezTo>
                  <a:pt x="14017" y="4320"/>
                  <a:pt x="14236" y="4079"/>
                  <a:pt x="14236" y="3780"/>
                </a:cubicBezTo>
                <a:cubicBezTo>
                  <a:pt x="14236" y="3631"/>
                  <a:pt x="14181" y="3497"/>
                  <a:pt x="14093" y="3398"/>
                </a:cubicBezTo>
                <a:lnTo>
                  <a:pt x="11147" y="158"/>
                </a:lnTo>
                <a:cubicBezTo>
                  <a:pt x="11058" y="61"/>
                  <a:pt x="10936" y="0"/>
                  <a:pt x="10800" y="0"/>
                </a:cubicBezTo>
                <a:cubicBezTo>
                  <a:pt x="10664" y="0"/>
                  <a:pt x="10542" y="61"/>
                  <a:pt x="10453" y="158"/>
                </a:cubicBezTo>
                <a:lnTo>
                  <a:pt x="7507" y="3398"/>
                </a:lnTo>
                <a:cubicBezTo>
                  <a:pt x="7419" y="3497"/>
                  <a:pt x="7364" y="3631"/>
                  <a:pt x="7364" y="3780"/>
                </a:cubicBezTo>
                <a:cubicBezTo>
                  <a:pt x="7364" y="4079"/>
                  <a:pt x="7583" y="4320"/>
                  <a:pt x="7855" y="4320"/>
                </a:cubicBezTo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3C5C4CB6-4044-114E-A90D-088521687D3A}"/>
              </a:ext>
            </a:extLst>
          </p:cNvPr>
          <p:cNvCxnSpPr>
            <a:cxnSpLocks/>
          </p:cNvCxnSpPr>
          <p:nvPr/>
        </p:nvCxnSpPr>
        <p:spPr>
          <a:xfrm>
            <a:off x="13563599" y="2580783"/>
            <a:ext cx="0" cy="619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09DCB464-A34D-DD41-BFD5-93D2F5C5C834}"/>
              </a:ext>
            </a:extLst>
          </p:cNvPr>
          <p:cNvCxnSpPr>
            <a:cxnSpLocks/>
          </p:cNvCxnSpPr>
          <p:nvPr/>
        </p:nvCxnSpPr>
        <p:spPr>
          <a:xfrm>
            <a:off x="9347200" y="2519164"/>
            <a:ext cx="0" cy="619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A9582633-FF6E-2248-B3F5-99CFEEE069E3}"/>
              </a:ext>
            </a:extLst>
          </p:cNvPr>
          <p:cNvCxnSpPr>
            <a:cxnSpLocks/>
          </p:cNvCxnSpPr>
          <p:nvPr/>
        </p:nvCxnSpPr>
        <p:spPr>
          <a:xfrm>
            <a:off x="4978399" y="2467830"/>
            <a:ext cx="0" cy="619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30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3D3C54DF-264E-E641-88DF-4E4E05256B82}"/>
              </a:ext>
            </a:extLst>
          </p:cNvPr>
          <p:cNvSpPr/>
          <p:nvPr/>
        </p:nvSpPr>
        <p:spPr>
          <a:xfrm rot="10800000">
            <a:off x="-1" y="2023969"/>
            <a:ext cx="18288001" cy="7786379"/>
          </a:xfrm>
          <a:prstGeom prst="rect">
            <a:avLst/>
          </a:prstGeom>
          <a:gradFill flip="none" rotWithShape="1">
            <a:gsLst>
              <a:gs pos="0">
                <a:srgbClr val="8FA785"/>
              </a:gs>
              <a:gs pos="100000">
                <a:srgbClr val="8FA785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BDE58534-BBCC-6F46-8297-8FE0713A0F2B}"/>
              </a:ext>
            </a:extLst>
          </p:cNvPr>
          <p:cNvSpPr txBox="1">
            <a:spLocks/>
          </p:cNvSpPr>
          <p:nvPr/>
        </p:nvSpPr>
        <p:spPr>
          <a:xfrm>
            <a:off x="0" y="655810"/>
            <a:ext cx="18283238" cy="7182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182843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>
                <a:solidFill>
                  <a:schemeClr val="tx1"/>
                </a:solidFill>
              </a:rPr>
              <a:t>Ganz nach Ihrem Geschmack?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2CAF7734-DBBB-8C44-B539-5512CDCD6498}"/>
              </a:ext>
            </a:extLst>
          </p:cNvPr>
          <p:cNvSpPr txBox="1">
            <a:spLocks/>
          </p:cNvSpPr>
          <p:nvPr/>
        </p:nvSpPr>
        <p:spPr>
          <a:xfrm>
            <a:off x="7847" y="1319763"/>
            <a:ext cx="18283238" cy="5270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marR="0" lvl="0" indent="0" algn="ctr" defTabSz="1828434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300" normalizeH="0" baseline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" pitchFamily="2" charset="0"/>
                <a:ea typeface="Montserrat" charset="0"/>
                <a:cs typeface="Heebo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500">
                <a:solidFill>
                  <a:schemeClr val="tx1"/>
                </a:solidFill>
                <a:latin typeface="Helvetica Light" panose="020B0403020202020204" pitchFamily="34" charset="0"/>
              </a:rPr>
              <a:t>Wir freuen uns, von Ihnen zu hören</a:t>
            </a:r>
            <a:endParaRPr lang="de-DE" sz="2800">
              <a:solidFill>
                <a:schemeClr val="tx1"/>
              </a:solidFill>
            </a:endParaRPr>
          </a:p>
        </p:txBody>
      </p:sp>
      <p:pic>
        <p:nvPicPr>
          <p:cNvPr id="19" name="Grafik 18" descr="Ein Bild, das Person, Mann, draußen, darstellend enthält.&#10;&#10;Automatisch generierte Beschreibung">
            <a:extLst>
              <a:ext uri="{FF2B5EF4-FFF2-40B4-BE49-F238E27FC236}">
                <a16:creationId xmlns:a16="http://schemas.microsoft.com/office/drawing/2014/main" id="{8F18C8CE-65DE-224F-88AC-BEFFBDB89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1" t="1268" r="23191"/>
          <a:stretch/>
        </p:blipFill>
        <p:spPr>
          <a:xfrm>
            <a:off x="985482" y="3544038"/>
            <a:ext cx="4507747" cy="4640859"/>
          </a:xfrm>
          <a:prstGeom prst="rect">
            <a:avLst/>
          </a:prstGeom>
        </p:spPr>
      </p:pic>
      <p:sp>
        <p:nvSpPr>
          <p:cNvPr id="17" name="Shape 212">
            <a:extLst>
              <a:ext uri="{FF2B5EF4-FFF2-40B4-BE49-F238E27FC236}">
                <a16:creationId xmlns:a16="http://schemas.microsoft.com/office/drawing/2014/main" id="{B8904D9E-AF0F-2046-87BD-0479A7213E47}"/>
              </a:ext>
            </a:extLst>
          </p:cNvPr>
          <p:cNvSpPr/>
          <p:nvPr/>
        </p:nvSpPr>
        <p:spPr>
          <a:xfrm>
            <a:off x="985482" y="9292422"/>
            <a:ext cx="1143434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200">
              <a:defRPr sz="900">
                <a:solidFill>
                  <a:srgbClr val="A7A7A7"/>
                </a:solidFill>
                <a:latin typeface="+mn-lt"/>
                <a:ea typeface="+mn-ea"/>
                <a:cs typeface="+mn-cs"/>
                <a:sym typeface="Montserrat"/>
              </a:defRPr>
            </a:pPr>
            <a:r>
              <a:rPr lang="de-DE" sz="800">
                <a:solidFill>
                  <a:schemeClr val="bg1"/>
                </a:solidFill>
                <a:latin typeface="Helvetica Light" panose="020B0403020202020204" pitchFamily="34" charset="0"/>
                <a:cs typeface="Heebo Medium" pitchFamily="2" charset="-79"/>
              </a:rPr>
              <a:t>© 2020  SPENDIT AG</a:t>
            </a:r>
          </a:p>
          <a:p>
            <a:pPr defTabSz="457200">
              <a:defRPr sz="900">
                <a:solidFill>
                  <a:srgbClr val="A7A7A7"/>
                </a:solidFill>
                <a:latin typeface="+mn-lt"/>
                <a:ea typeface="+mn-ea"/>
                <a:cs typeface="+mn-cs"/>
                <a:sym typeface="Montserrat"/>
              </a:defRPr>
            </a:pPr>
            <a:r>
              <a:rPr lang="de-DE" sz="800">
                <a:solidFill>
                  <a:schemeClr val="bg1"/>
                </a:solidFill>
                <a:latin typeface="Helvetica Light" panose="020B0403020202020204" pitchFamily="34" charset="0"/>
                <a:cs typeface="Heebo Light"/>
              </a:rPr>
              <a:t>Die Inhalte dieser Präsentation (u.a. Texte, Grafiken, Fotos, Logos etc.) und die Präsentation selbst sind urheberrechtlich geschützt. Sie wurden durch die SPENDIT AG selbstständig erstellt. </a:t>
            </a:r>
            <a:endParaRPr lang="de-DE" sz="800">
              <a:solidFill>
                <a:schemeClr val="bg1"/>
              </a:solidFill>
              <a:latin typeface="Helvetica Light" panose="020B0403020202020204" pitchFamily="34" charset="0"/>
              <a:cs typeface="Heebo Light" pitchFamily="2" charset="-79"/>
            </a:endParaRPr>
          </a:p>
          <a:p>
            <a:pPr defTabSz="457200">
              <a:defRPr sz="900">
                <a:solidFill>
                  <a:srgbClr val="A7A7A7"/>
                </a:solidFill>
                <a:latin typeface="+mn-lt"/>
                <a:ea typeface="+mn-ea"/>
                <a:cs typeface="+mn-cs"/>
                <a:sym typeface="Montserrat"/>
              </a:defRPr>
            </a:pPr>
            <a:r>
              <a:rPr lang="de-DE" sz="800">
                <a:solidFill>
                  <a:schemeClr val="bg1"/>
                </a:solidFill>
                <a:latin typeface="Helvetica Light" panose="020B0403020202020204" pitchFamily="34" charset="0"/>
                <a:cs typeface="Heebo Light"/>
              </a:rPr>
              <a:t>Eine Weitergabe von Präsentation und/oder deren Inhalten ist nur mit schriftlicher Genehmigung der SPENDIT AG zulässig.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714BE1D-E5FC-C940-8196-5D92544A43A6}"/>
              </a:ext>
            </a:extLst>
          </p:cNvPr>
          <p:cNvSpPr/>
          <p:nvPr/>
        </p:nvSpPr>
        <p:spPr>
          <a:xfrm>
            <a:off x="6436724" y="4515499"/>
            <a:ext cx="373862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100">
                <a:latin typeface="Helvetica Light"/>
                <a:cs typeface="Heebo Light"/>
              </a:rPr>
              <a:t>+49 89 2003 1881 0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F9D061-B8A1-3E4E-9B67-06B09CB11C90}"/>
              </a:ext>
            </a:extLst>
          </p:cNvPr>
          <p:cNvSpPr/>
          <p:nvPr/>
        </p:nvSpPr>
        <p:spPr>
          <a:xfrm>
            <a:off x="6436724" y="5385713"/>
            <a:ext cx="388728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100">
                <a:latin typeface="Helvetica Light" panose="020B0403020202020204" pitchFamily="34" charset="0"/>
                <a:cs typeface="Heebo Light" pitchFamily="2" charset="-79"/>
              </a:rPr>
              <a:t>kundenbetreuung@spendit.de</a:t>
            </a:r>
            <a:endParaRPr lang="de-DE" sz="2100">
              <a:latin typeface="Helvetica Light" panose="020B040302020202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F67DA03-C850-4442-B35A-9FE3700B0916}"/>
              </a:ext>
            </a:extLst>
          </p:cNvPr>
          <p:cNvSpPr/>
          <p:nvPr/>
        </p:nvSpPr>
        <p:spPr>
          <a:xfrm>
            <a:off x="5917570" y="3419265"/>
            <a:ext cx="4766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100" b="1" spc="90">
                <a:latin typeface="Helvetica" pitchFamily="2" charset="0"/>
                <a:cs typeface="Heebo Light"/>
              </a:rPr>
              <a:t>Michael </a:t>
            </a:r>
            <a:r>
              <a:rPr lang="en" sz="2100" b="1" spc="90" err="1">
                <a:latin typeface="Helvetica" pitchFamily="2" charset="0"/>
                <a:cs typeface="Heebo Light"/>
              </a:rPr>
              <a:t>Kallenbach</a:t>
            </a:r>
            <a:endParaRPr lang="en" sz="2100" b="1" spc="90">
              <a:latin typeface="Helvetica" pitchFamily="2" charset="0"/>
              <a:cs typeface="Heebo Light"/>
            </a:endParaRPr>
          </a:p>
          <a:p>
            <a:r>
              <a:rPr lang="de-DE" sz="2100" err="1">
                <a:latin typeface="Helvetica Light" panose="020B0403020202020204" pitchFamily="34" charset="0"/>
                <a:cs typeface="Heebo Light"/>
              </a:rPr>
              <a:t>Director</a:t>
            </a:r>
            <a:r>
              <a:rPr lang="de-DE" sz="2100">
                <a:latin typeface="Helvetica Light" panose="020B0403020202020204" pitchFamily="34" charset="0"/>
                <a:cs typeface="Heebo Light"/>
              </a:rPr>
              <a:t> Customer Relations &amp; KYB</a:t>
            </a:r>
            <a:endParaRPr lang="en" sz="2100">
              <a:latin typeface="Helvetica Light" panose="020B0403020202020204" pitchFamily="34" charset="0"/>
              <a:cs typeface="Heebo Light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7B9B6C5-C8DE-8942-99C1-77E02713640C}"/>
              </a:ext>
            </a:extLst>
          </p:cNvPr>
          <p:cNvSpPr/>
          <p:nvPr/>
        </p:nvSpPr>
        <p:spPr>
          <a:xfrm>
            <a:off x="2" y="9824416"/>
            <a:ext cx="18288000" cy="518291"/>
          </a:xfrm>
          <a:prstGeom prst="rect">
            <a:avLst/>
          </a:prstGeom>
          <a:solidFill>
            <a:srgbClr val="89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highlight>
                <a:srgbClr val="9CB38E"/>
              </a:highlight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42D9063E-7D59-B54F-BB8D-72FD7BA3E4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442" y="9758239"/>
            <a:ext cx="2107841" cy="64902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ED6A7B6C-0684-42E5-8C6A-7968EBE2C7BF}"/>
              </a:ext>
            </a:extLst>
          </p:cNvPr>
          <p:cNvSpPr/>
          <p:nvPr/>
        </p:nvSpPr>
        <p:spPr>
          <a:xfrm>
            <a:off x="13794899" y="3430026"/>
            <a:ext cx="3887282" cy="2210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100">
                <a:latin typeface="Helvetica" pitchFamily="2" charset="0"/>
                <a:cs typeface="Heebo Medium" pitchFamily="2" charset="-79"/>
              </a:rPr>
              <a:t>Jetzt </a:t>
            </a:r>
            <a:r>
              <a:rPr lang="de-DE" sz="2100" b="1">
                <a:latin typeface="Helvetica" pitchFamily="2" charset="0"/>
                <a:cs typeface="Heebo Medium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Kunde werden</a:t>
            </a:r>
            <a:r>
              <a:rPr lang="de-DE" sz="2100" b="1">
                <a:latin typeface="Helvetica" pitchFamily="2" charset="0"/>
                <a:cs typeface="Heebo Medium" pitchFamily="2" charset="-79"/>
              </a:rPr>
              <a:t> </a:t>
            </a:r>
            <a:r>
              <a:rPr lang="de-DE" sz="2100">
                <a:latin typeface="Helvetica" pitchFamily="2" charset="0"/>
                <a:cs typeface="Heebo Medium" pitchFamily="2" charset="-79"/>
              </a:rPr>
              <a:t>und Ihre Mitarbeiter begeistern oder unverbindlich </a:t>
            </a:r>
            <a:r>
              <a:rPr lang="de-DE" sz="2100" b="1">
                <a:latin typeface="Helvetica" pitchFamily="2" charset="0"/>
                <a:cs typeface="Heebo Medium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anfragen</a:t>
            </a:r>
            <a:r>
              <a:rPr lang="de-DE" sz="2100">
                <a:latin typeface="Helvetica" pitchFamily="2" charset="0"/>
                <a:cs typeface="Heebo Medium" pitchFamily="2" charset="-79"/>
              </a:rPr>
              <a:t>! </a:t>
            </a:r>
          </a:p>
          <a:p>
            <a:pPr>
              <a:lnSpc>
                <a:spcPct val="110000"/>
              </a:lnSpc>
            </a:pPr>
            <a:endParaRPr lang="de-DE" sz="2100">
              <a:latin typeface="Helvetica" pitchFamily="2" charset="0"/>
              <a:cs typeface="Heebo Medium" pitchFamily="2" charset="-79"/>
            </a:endParaRPr>
          </a:p>
          <a:p>
            <a:pPr>
              <a:lnSpc>
                <a:spcPct val="110000"/>
              </a:lnSpc>
            </a:pPr>
            <a:r>
              <a:rPr lang="de-DE" sz="2100">
                <a:latin typeface="Helvetica" pitchFamily="2" charset="0"/>
                <a:cs typeface="Heebo Medium" pitchFamily="2" charset="-79"/>
              </a:rPr>
              <a:t>Mehr Infos unter: </a:t>
            </a:r>
            <a:r>
              <a:rPr lang="de-DE" sz="2100" b="1">
                <a:latin typeface="Helvetica" pitchFamily="2" charset="0"/>
                <a:cs typeface="Heebo Medium" pitchFamily="2" charset="-79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www.spendit.de</a:t>
            </a:r>
            <a:endParaRPr lang="de-DE" sz="2100" b="1"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5" name="Grafik 5">
            <a:extLst>
              <a:ext uri="{FF2B5EF4-FFF2-40B4-BE49-F238E27FC236}">
                <a16:creationId xmlns:a16="http://schemas.microsoft.com/office/drawing/2014/main" id="{2881533B-1046-46AF-A7B8-772C01064C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338" y="3355514"/>
            <a:ext cx="3389425" cy="5278613"/>
          </a:xfrm>
          <a:prstGeom prst="rect">
            <a:avLst/>
          </a:prstGeom>
        </p:spPr>
      </p:pic>
      <p:sp>
        <p:nvSpPr>
          <p:cNvPr id="26" name="Shape 2643">
            <a:extLst>
              <a:ext uri="{FF2B5EF4-FFF2-40B4-BE49-F238E27FC236}">
                <a16:creationId xmlns:a16="http://schemas.microsoft.com/office/drawing/2014/main" id="{242B3DD0-617E-4114-81AE-4DF760E9A133}"/>
              </a:ext>
            </a:extLst>
          </p:cNvPr>
          <p:cNvSpPr/>
          <p:nvPr/>
        </p:nvSpPr>
        <p:spPr>
          <a:xfrm>
            <a:off x="6054660" y="4481056"/>
            <a:ext cx="215067" cy="394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7" tIns="19047" rIns="19047" bIns="19047" anchor="ctr"/>
          <a:lstStyle/>
          <a:p>
            <a:pPr defTabSz="228574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551">
            <a:extLst>
              <a:ext uri="{FF2B5EF4-FFF2-40B4-BE49-F238E27FC236}">
                <a16:creationId xmlns:a16="http://schemas.microsoft.com/office/drawing/2014/main" id="{378491F0-8F04-46A0-B891-9AE0DAC35D3E}"/>
              </a:ext>
            </a:extLst>
          </p:cNvPr>
          <p:cNvSpPr/>
          <p:nvPr/>
        </p:nvSpPr>
        <p:spPr>
          <a:xfrm>
            <a:off x="6022515" y="5431649"/>
            <a:ext cx="279357" cy="27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">
            <a:noFill/>
            <a:miter lim="400000"/>
          </a:ln>
        </p:spPr>
        <p:txBody>
          <a:bodyPr lIns="19047" tIns="19047" rIns="19047" bIns="19047" anchor="ctr"/>
          <a:lstStyle/>
          <a:p>
            <a:pPr defTabSz="228574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0" name="Shape 2936">
            <a:extLst>
              <a:ext uri="{FF2B5EF4-FFF2-40B4-BE49-F238E27FC236}">
                <a16:creationId xmlns:a16="http://schemas.microsoft.com/office/drawing/2014/main" id="{C56C6083-9D2E-41BF-80EB-737EC3C4CE1F}"/>
              </a:ext>
            </a:extLst>
          </p:cNvPr>
          <p:cNvSpPr/>
          <p:nvPr/>
        </p:nvSpPr>
        <p:spPr>
          <a:xfrm>
            <a:off x="6075489" y="6303388"/>
            <a:ext cx="173408" cy="381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64"/>
                </a:moveTo>
                <a:cubicBezTo>
                  <a:pt x="10800" y="1964"/>
                  <a:pt x="4320" y="1964"/>
                  <a:pt x="4320" y="4909"/>
                </a:cubicBezTo>
                <a:cubicBezTo>
                  <a:pt x="4320" y="5180"/>
                  <a:pt x="4804" y="5400"/>
                  <a:pt x="5400" y="5400"/>
                </a:cubicBezTo>
                <a:cubicBezTo>
                  <a:pt x="5996" y="5400"/>
                  <a:pt x="6480" y="5180"/>
                  <a:pt x="6480" y="4909"/>
                </a:cubicBezTo>
                <a:cubicBezTo>
                  <a:pt x="6480" y="2945"/>
                  <a:pt x="10800" y="2945"/>
                  <a:pt x="10800" y="2945"/>
                </a:cubicBezTo>
                <a:cubicBezTo>
                  <a:pt x="11396" y="2945"/>
                  <a:pt x="11880" y="2726"/>
                  <a:pt x="11880" y="2455"/>
                </a:cubicBezTo>
                <a:cubicBezTo>
                  <a:pt x="11880" y="2183"/>
                  <a:pt x="11396" y="1964"/>
                  <a:pt x="10800" y="1964"/>
                </a:cubicBezTo>
                <a:moveTo>
                  <a:pt x="10800" y="8836"/>
                </a:moveTo>
                <a:cubicBezTo>
                  <a:pt x="6029" y="8836"/>
                  <a:pt x="2160" y="7078"/>
                  <a:pt x="2160" y="4909"/>
                </a:cubicBezTo>
                <a:cubicBezTo>
                  <a:pt x="2160" y="2740"/>
                  <a:pt x="6029" y="982"/>
                  <a:pt x="10800" y="982"/>
                </a:cubicBezTo>
                <a:cubicBezTo>
                  <a:pt x="15571" y="982"/>
                  <a:pt x="19440" y="2740"/>
                  <a:pt x="19440" y="4909"/>
                </a:cubicBezTo>
                <a:cubicBezTo>
                  <a:pt x="19440" y="7078"/>
                  <a:pt x="15571" y="8836"/>
                  <a:pt x="10800" y="8836"/>
                </a:cubicBezTo>
                <a:moveTo>
                  <a:pt x="10800" y="17182"/>
                </a:moveTo>
                <a:lnTo>
                  <a:pt x="8154" y="9664"/>
                </a:lnTo>
                <a:cubicBezTo>
                  <a:pt x="9002" y="9761"/>
                  <a:pt x="9885" y="9818"/>
                  <a:pt x="10800" y="9818"/>
                </a:cubicBezTo>
                <a:cubicBezTo>
                  <a:pt x="11715" y="9818"/>
                  <a:pt x="12598" y="9761"/>
                  <a:pt x="13446" y="9664"/>
                </a:cubicBezTo>
                <a:cubicBezTo>
                  <a:pt x="13446" y="9664"/>
                  <a:pt x="10800" y="17182"/>
                  <a:pt x="10800" y="17182"/>
                </a:cubicBezTo>
                <a:close/>
                <a:moveTo>
                  <a:pt x="10800" y="0"/>
                </a:moveTo>
                <a:cubicBezTo>
                  <a:pt x="4835" y="0"/>
                  <a:pt x="0" y="2199"/>
                  <a:pt x="0" y="4909"/>
                </a:cubicBezTo>
                <a:cubicBezTo>
                  <a:pt x="0" y="6830"/>
                  <a:pt x="2431" y="8487"/>
                  <a:pt x="5966" y="9295"/>
                </a:cubicBezTo>
                <a:lnTo>
                  <a:pt x="10800" y="21600"/>
                </a:lnTo>
                <a:lnTo>
                  <a:pt x="15635" y="9295"/>
                </a:lnTo>
                <a:cubicBezTo>
                  <a:pt x="19169" y="8487"/>
                  <a:pt x="21600" y="6830"/>
                  <a:pt x="21600" y="4909"/>
                </a:cubicBezTo>
                <a:cubicBezTo>
                  <a:pt x="21600" y="2199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7" tIns="19047" rIns="19047" bIns="19047" anchor="ctr"/>
          <a:lstStyle/>
          <a:p>
            <a:pPr defTabSz="228574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22142486-BDC0-49DF-8395-854AFB6AD065}"/>
              </a:ext>
            </a:extLst>
          </p:cNvPr>
          <p:cNvSpPr/>
          <p:nvPr/>
        </p:nvSpPr>
        <p:spPr>
          <a:xfrm>
            <a:off x="6443464" y="6221484"/>
            <a:ext cx="3738622" cy="1144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100">
                <a:latin typeface="Helvetica Light" panose="020B0403020202020204" pitchFamily="34" charset="0"/>
                <a:cs typeface="Heebo Light" pitchFamily="2" charset="-79"/>
              </a:rPr>
              <a:t>SPENDIT AG</a:t>
            </a:r>
            <a:br>
              <a:rPr lang="de-DE" sz="2100">
                <a:latin typeface="Helvetica Light" panose="020B0403020202020204" pitchFamily="34" charset="0"/>
                <a:cs typeface="Heebo Light" pitchFamily="2" charset="-79"/>
              </a:rPr>
            </a:br>
            <a:r>
              <a:rPr lang="de-DE" sz="2100">
                <a:latin typeface="Helvetica Light" panose="020B0403020202020204" pitchFamily="34" charset="0"/>
                <a:cs typeface="Heebo Light" pitchFamily="2" charset="-79"/>
              </a:rPr>
              <a:t>Fraunhoferstr. 23h</a:t>
            </a:r>
          </a:p>
          <a:p>
            <a:pPr>
              <a:lnSpc>
                <a:spcPct val="110000"/>
              </a:lnSpc>
            </a:pPr>
            <a:r>
              <a:rPr lang="de-DE" sz="2100">
                <a:latin typeface="Helvetica Light" panose="020B0403020202020204" pitchFamily="34" charset="0"/>
                <a:cs typeface="Heebo Light" pitchFamily="2" charset="-79"/>
              </a:rPr>
              <a:t>80469 München</a:t>
            </a:r>
            <a:endParaRPr lang="de-DE" sz="210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63268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blanko">
  <a:themeElements>
    <a:clrScheme name="SPENDIT AG">
      <a:dk1>
        <a:srgbClr val="000000"/>
      </a:dk1>
      <a:lt1>
        <a:srgbClr val="FFFFFF"/>
      </a:lt1>
      <a:dk2>
        <a:srgbClr val="007F7F"/>
      </a:dk2>
      <a:lt2>
        <a:srgbClr val="FEFFFE"/>
      </a:lt2>
      <a:accent1>
        <a:srgbClr val="D8DADC"/>
      </a:accent1>
      <a:accent2>
        <a:srgbClr val="9E9FA3"/>
      </a:accent2>
      <a:accent3>
        <a:srgbClr val="59575C"/>
      </a:accent3>
      <a:accent4>
        <a:srgbClr val="64B2B2"/>
      </a:accent4>
      <a:accent5>
        <a:srgbClr val="2D9999"/>
      </a:accent5>
      <a:accent6>
        <a:srgbClr val="97CCCC"/>
      </a:accent6>
      <a:hlink>
        <a:srgbClr val="FFFFFF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as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PENDIT AG">
      <a:majorFont>
        <a:latin typeface="Helvetica"/>
        <a:ea typeface=""/>
        <a:cs typeface=""/>
      </a:majorFont>
      <a:minorFont>
        <a:latin typeface="Helvetic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500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-Vorlage Spendit AG" id="{9F7906EA-59EB-B34F-B81D-920AA131B892}" vid="{4AB30F23-93A8-DD45-A11A-E4DB21647C21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F54A55F0BFE443AB1B2A4012D096FC" ma:contentTypeVersion="13" ma:contentTypeDescription="Ein neues Dokument erstellen." ma:contentTypeScope="" ma:versionID="fb1d8622d00544ddfbbc690c95273b06">
  <xsd:schema xmlns:xsd="http://www.w3.org/2001/XMLSchema" xmlns:xs="http://www.w3.org/2001/XMLSchema" xmlns:p="http://schemas.microsoft.com/office/2006/metadata/properties" xmlns:ns2="84ff89c9-0a80-4050-8690-1ba26782fff9" xmlns:ns3="ec2c891a-ec3f-4a01-9ef2-191990bd97fc" targetNamespace="http://schemas.microsoft.com/office/2006/metadata/properties" ma:root="true" ma:fieldsID="b2291ee6464a2e5a1f51f4bca10ecb92" ns2:_="" ns3:_="">
    <xsd:import namespace="84ff89c9-0a80-4050-8690-1ba26782fff9"/>
    <xsd:import namespace="ec2c891a-ec3f-4a01-9ef2-191990bd97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f89c9-0a80-4050-8690-1ba26782f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2dafcdbc-178b-4ba9-aa24-0cd642e2d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c891a-ec3f-4a01-9ef2-191990bd9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021cb77-ade6-4e08-b858-6583c2f7ac13}" ma:internalName="TaxCatchAll" ma:showField="CatchAllData" ma:web="ec2c891a-ec3f-4a01-9ef2-191990bd97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c2c891a-ec3f-4a01-9ef2-191990bd97fc">
      <UserInfo>
        <DisplayName>Güngör Akin</DisplayName>
        <AccountId>35</AccountId>
        <AccountType/>
      </UserInfo>
    </SharedWithUsers>
    <TaxCatchAll xmlns="ec2c891a-ec3f-4a01-9ef2-191990bd97fc" xsi:nil="true"/>
    <lcf76f155ced4ddcb4097134ff3c332f xmlns="84ff89c9-0a80-4050-8690-1ba26782fff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4778E9-7CAD-486E-BA40-A214343B3547}"/>
</file>

<file path=customXml/itemProps2.xml><?xml version="1.0" encoding="utf-8"?>
<ds:datastoreItem xmlns:ds="http://schemas.openxmlformats.org/officeDocument/2006/customXml" ds:itemID="{52C683EA-0165-4F85-B551-58E45D4705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5BB4B8-5B02-44D2-B06E-B94759595A0A}">
  <ds:schemaRefs>
    <ds:schemaRef ds:uri="1e6b9802-c2a7-44e0-bbfb-34d19277fef2"/>
    <ds:schemaRef ds:uri="d94f0137-6fdc-4942-a827-859f229745a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ec2c891a-ec3f-4a01-9ef2-191990bd97f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Benutzerdefiniert</PresentationFormat>
  <Slides>7</Slides>
  <Notes>6</Notes>
  <HiddenSlides>0</HiddenSlides>
  <ScaleCrop>false</ScaleCrop>
  <HeadingPairs>
    <vt:vector size="4" baseType="variant">
      <vt:variant>
        <vt:lpstr>Design</vt:lpstr>
      </vt:variant>
      <vt:variant>
        <vt:i4>8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Master blanko</vt:lpstr>
      <vt:lpstr>1_Benutzerdefiniertes Design</vt:lpstr>
      <vt:lpstr>6_Benutzerdefiniertes Design</vt:lpstr>
      <vt:lpstr>4_Benutzerdefiniertes Design</vt:lpstr>
      <vt:lpstr>3_Benutzerdefiniertes Design</vt:lpstr>
      <vt:lpstr>5_Benutzerdefiniertes Design</vt:lpstr>
      <vt:lpstr>Benutzerdefiniertes Design</vt:lpstr>
      <vt:lpstr>Basics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Brigitte Freund</dc:creator>
  <cp:revision>8</cp:revision>
  <dcterms:modified xsi:type="dcterms:W3CDTF">2022-04-25T09:37:58Z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0x0101000EF54A55F0BFE443AB1B2A4012D096FC</vt:lpwstr>
  </property>
</Properties>
</file>